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lay"/>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Play-bold.fntdata"/><Relationship Id="rId10" Type="http://schemas.openxmlformats.org/officeDocument/2006/relationships/slide" Target="slides/slide5.xml"/><Relationship Id="rId21" Type="http://schemas.openxmlformats.org/officeDocument/2006/relationships/font" Target="fonts/Play-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696458bf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696458bf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687a37b85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687a37b85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87a37b85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687a37b85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remove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87a37b8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87a37b85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remove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87a37b85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87a37b85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87a37b85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687a37b85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687a37b85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687a37b85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687a37b85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687a37b85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687a37b8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687a37b8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687a37b8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687a37b8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687a37b85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687a37b85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687a37b85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687a37b85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6af387cad9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6af387cad9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6af387cad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6af387cad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6af387cad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6af387cad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3A2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DFC032"/>
              </a:buClr>
              <a:buSzPts val="1800"/>
              <a:buFont typeface="Play"/>
              <a:buChar char="●"/>
              <a:defRPr sz="1800">
                <a:solidFill>
                  <a:srgbClr val="DFC032"/>
                </a:solidFill>
                <a:latin typeface="Play"/>
                <a:ea typeface="Play"/>
                <a:cs typeface="Play"/>
                <a:sym typeface="Play"/>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8B54"/>
        </a:solidFill>
      </p:bgPr>
    </p:bg>
    <p:spTree>
      <p:nvGrpSpPr>
        <p:cNvPr id="53" name="Shape 53"/>
        <p:cNvGrpSpPr/>
        <p:nvPr/>
      </p:nvGrpSpPr>
      <p:grpSpPr>
        <a:xfrm>
          <a:off x="0" y="0"/>
          <a:ext cx="0" cy="0"/>
          <a:chOff x="0" y="0"/>
          <a:chExt cx="0" cy="0"/>
        </a:xfrm>
      </p:grpSpPr>
      <p:sp>
        <p:nvSpPr>
          <p:cNvPr id="54" name="Google Shape;54;p13"/>
          <p:cNvSpPr/>
          <p:nvPr/>
        </p:nvSpPr>
        <p:spPr>
          <a:xfrm>
            <a:off x="0" y="0"/>
            <a:ext cx="9144000" cy="5143500"/>
          </a:xfrm>
          <a:prstGeom prst="rect">
            <a:avLst/>
          </a:prstGeom>
          <a:solidFill>
            <a:srgbClr val="003C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pic>
        <p:nvPicPr>
          <p:cNvPr id="55" name="Google Shape;55;p13"/>
          <p:cNvPicPr preferRelativeResize="0"/>
          <p:nvPr/>
        </p:nvPicPr>
        <p:blipFill>
          <a:blip r:embed="rId3">
            <a:alphaModFix/>
          </a:blip>
          <a:stretch>
            <a:fillRect/>
          </a:stretch>
        </p:blipFill>
        <p:spPr>
          <a:xfrm>
            <a:off x="2552250" y="0"/>
            <a:ext cx="3855075" cy="3855075"/>
          </a:xfrm>
          <a:prstGeom prst="rect">
            <a:avLst/>
          </a:prstGeom>
          <a:noFill/>
          <a:ln>
            <a:noFill/>
          </a:ln>
        </p:spPr>
      </p:pic>
      <p:pic>
        <p:nvPicPr>
          <p:cNvPr id="56" name="Google Shape;56;p13"/>
          <p:cNvPicPr preferRelativeResize="0"/>
          <p:nvPr/>
        </p:nvPicPr>
        <p:blipFill>
          <a:blip r:embed="rId4">
            <a:alphaModFix/>
          </a:blip>
          <a:stretch>
            <a:fillRect/>
          </a:stretch>
        </p:blipFill>
        <p:spPr>
          <a:xfrm>
            <a:off x="1609875" y="-252350"/>
            <a:ext cx="5739825" cy="5489974"/>
          </a:xfrm>
          <a:prstGeom prst="rect">
            <a:avLst/>
          </a:prstGeom>
          <a:noFill/>
          <a:ln>
            <a:noFill/>
          </a:ln>
        </p:spPr>
      </p:pic>
      <p:sp>
        <p:nvSpPr>
          <p:cNvPr id="57" name="Google Shape;57;p13"/>
          <p:cNvSpPr txBox="1"/>
          <p:nvPr/>
        </p:nvSpPr>
        <p:spPr>
          <a:xfrm>
            <a:off x="2016650" y="3566825"/>
            <a:ext cx="4926300" cy="11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DFC032"/>
                </a:solidFill>
                <a:latin typeface="Play"/>
                <a:ea typeface="Play"/>
                <a:cs typeface="Play"/>
                <a:sym typeface="Play"/>
              </a:rPr>
              <a:t>Integrated Computer Vision and Radio Frequency Classification System</a:t>
            </a:r>
            <a:endParaRPr b="1" sz="1800">
              <a:solidFill>
                <a:srgbClr val="DFC032"/>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p:nvPr/>
        </p:nvSpPr>
        <p:spPr>
          <a:xfrm>
            <a:off x="2700" y="-4475"/>
            <a:ext cx="9144000" cy="1046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148" name="Google Shape;148;p22"/>
          <p:cNvSpPr txBox="1"/>
          <p:nvPr/>
        </p:nvSpPr>
        <p:spPr>
          <a:xfrm>
            <a:off x="251375" y="741600"/>
            <a:ext cx="8477400" cy="470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150">
              <a:solidFill>
                <a:srgbClr val="DFC032"/>
              </a:solidFill>
              <a:latin typeface="Play"/>
              <a:ea typeface="Play"/>
              <a:cs typeface="Play"/>
              <a:sym typeface="Play"/>
            </a:endParaRPr>
          </a:p>
          <a:p>
            <a:pPr indent="0" lvl="0" marL="0" rtl="0" algn="l">
              <a:lnSpc>
                <a:spcPct val="115000"/>
              </a:lnSpc>
              <a:spcBef>
                <a:spcPts val="400"/>
              </a:spcBef>
              <a:spcAft>
                <a:spcPts val="0"/>
              </a:spcAft>
              <a:buNone/>
            </a:pPr>
            <a:r>
              <a:rPr b="1" lang="en" sz="1050">
                <a:solidFill>
                  <a:srgbClr val="DFC032"/>
                </a:solidFill>
                <a:latin typeface="Play"/>
                <a:ea typeface="Play"/>
                <a:cs typeface="Play"/>
                <a:sym typeface="Play"/>
              </a:rPr>
              <a:t>Key Message: </a:t>
            </a:r>
            <a:r>
              <a:rPr lang="en" sz="1050">
                <a:solidFill>
                  <a:srgbClr val="DFC032"/>
                </a:solidFill>
                <a:latin typeface="Play"/>
                <a:ea typeface="Play"/>
                <a:cs typeface="Play"/>
                <a:sym typeface="Play"/>
              </a:rPr>
              <a:t>Our Edge AI system provides robust, end-to-end pipeline for multi-modal analysis by intelligently integrating data from RF scanners and turret-mounted Computer Vision (CV) cameras, enabling precise target identification, real-time threat assessment, and coordinated response for Counter-UAS (CUAS) operations.</a:t>
            </a:r>
            <a:endParaRPr sz="1050">
              <a:solidFill>
                <a:srgbClr val="DFC032"/>
              </a:solidFill>
              <a:latin typeface="Play"/>
              <a:ea typeface="Play"/>
              <a:cs typeface="Play"/>
              <a:sym typeface="Play"/>
            </a:endParaRPr>
          </a:p>
          <a:p>
            <a:pPr indent="0" lvl="0" marL="0" rtl="0" algn="l">
              <a:lnSpc>
                <a:spcPct val="115000"/>
              </a:lnSpc>
              <a:spcBef>
                <a:spcPts val="1200"/>
              </a:spcBef>
              <a:spcAft>
                <a:spcPts val="0"/>
              </a:spcAft>
              <a:buNone/>
            </a:pPr>
            <a:r>
              <a:rPr b="1" lang="en" sz="1050">
                <a:solidFill>
                  <a:srgbClr val="DFC032"/>
                </a:solidFill>
                <a:latin typeface="Play"/>
                <a:ea typeface="Play"/>
                <a:cs typeface="Play"/>
                <a:sym typeface="Play"/>
              </a:rPr>
              <a:t>Radio Frequency (RF) Analysis &amp; AI-Enhanced Intelligence:</a:t>
            </a:r>
            <a:r>
              <a:rPr lang="en" sz="1050">
                <a:solidFill>
                  <a:srgbClr val="DFC032"/>
                </a:solidFill>
                <a:latin typeface="Play"/>
                <a:ea typeface="Play"/>
                <a:cs typeface="Play"/>
                <a:sym typeface="Play"/>
              </a:rPr>
              <a:t>.</a:t>
            </a:r>
            <a:endParaRPr sz="1050">
              <a:solidFill>
                <a:srgbClr val="DFC032"/>
              </a:solidFill>
              <a:latin typeface="Play"/>
              <a:ea typeface="Play"/>
              <a:cs typeface="Play"/>
              <a:sym typeface="Play"/>
            </a:endParaRPr>
          </a:p>
          <a:p>
            <a:pPr indent="-295275" lvl="0" marL="457200" rtl="0" algn="l">
              <a:lnSpc>
                <a:spcPct val="115000"/>
              </a:lnSpc>
              <a:spcBef>
                <a:spcPts val="1200"/>
              </a:spcBef>
              <a:spcAft>
                <a:spcPts val="0"/>
              </a:spcAft>
              <a:buClr>
                <a:srgbClr val="DFC032"/>
              </a:buClr>
              <a:buSzPts val="1050"/>
              <a:buFont typeface="Times New Roman"/>
              <a:buChar char="●"/>
            </a:pPr>
            <a:r>
              <a:rPr b="1" lang="en" sz="1050">
                <a:solidFill>
                  <a:srgbClr val="DFC032"/>
                </a:solidFill>
                <a:latin typeface="Play"/>
                <a:ea typeface="Play"/>
                <a:cs typeface="Play"/>
                <a:sym typeface="Play"/>
              </a:rPr>
              <a:t>AI Enhancements: </a:t>
            </a:r>
            <a:r>
              <a:rPr lang="en" sz="1050">
                <a:solidFill>
                  <a:srgbClr val="DFC032"/>
                </a:solidFill>
                <a:latin typeface="Play"/>
                <a:ea typeface="Play"/>
                <a:cs typeface="Play"/>
                <a:sym typeface="Play"/>
              </a:rPr>
              <a:t>Edge AI actively processes RF data for Trend Analysis, Noise Injection &amp; Spoofing Detection, and Discrete Pattern Recognition to provide early warning and precise cues as well as aiding in establishing a pattern of life for observed entities.</a:t>
            </a:r>
            <a:endParaRPr sz="1050">
              <a:solidFill>
                <a:srgbClr val="DFC032"/>
              </a:solidFill>
              <a:latin typeface="Play"/>
              <a:ea typeface="Play"/>
              <a:cs typeface="Play"/>
              <a:sym typeface="Play"/>
            </a:endParaRPr>
          </a:p>
          <a:p>
            <a:pPr indent="0" lvl="0" marL="0" rtl="0" algn="l">
              <a:lnSpc>
                <a:spcPct val="115000"/>
              </a:lnSpc>
              <a:spcBef>
                <a:spcPts val="1200"/>
              </a:spcBef>
              <a:spcAft>
                <a:spcPts val="0"/>
              </a:spcAft>
              <a:buNone/>
            </a:pPr>
            <a:r>
              <a:rPr b="1" lang="en" sz="1050">
                <a:solidFill>
                  <a:srgbClr val="DFC032"/>
                </a:solidFill>
                <a:latin typeface="Play"/>
                <a:ea typeface="Play"/>
                <a:cs typeface="Play"/>
                <a:sym typeface="Play"/>
              </a:rPr>
              <a:t>Computer Vision (CV) Analysis &amp; Detailed Visual Assessment:</a:t>
            </a:r>
            <a:endParaRPr b="1" sz="1050">
              <a:solidFill>
                <a:srgbClr val="DFC032"/>
              </a:solidFill>
              <a:latin typeface="Play"/>
              <a:ea typeface="Play"/>
              <a:cs typeface="Play"/>
              <a:sym typeface="Play"/>
            </a:endParaRPr>
          </a:p>
          <a:p>
            <a:pPr indent="-295275" lvl="0" marL="457200" rtl="0" algn="l">
              <a:lnSpc>
                <a:spcPct val="115000"/>
              </a:lnSpc>
              <a:spcBef>
                <a:spcPts val="200"/>
              </a:spcBef>
              <a:spcAft>
                <a:spcPts val="0"/>
              </a:spcAft>
              <a:buClr>
                <a:srgbClr val="DFC032"/>
              </a:buClr>
              <a:buSzPts val="1050"/>
              <a:buFont typeface="Times New Roman"/>
              <a:buChar char="●"/>
            </a:pPr>
            <a:r>
              <a:rPr b="1" lang="en" sz="1050">
                <a:solidFill>
                  <a:srgbClr val="DFC032"/>
                </a:solidFill>
                <a:latin typeface="Play"/>
                <a:ea typeface="Play"/>
                <a:cs typeface="Play"/>
                <a:sym typeface="Play"/>
              </a:rPr>
              <a:t>Guided Precision: </a:t>
            </a:r>
            <a:r>
              <a:rPr lang="en" sz="1050">
                <a:solidFill>
                  <a:srgbClr val="DFC032"/>
                </a:solidFill>
                <a:latin typeface="Play"/>
                <a:ea typeface="Play"/>
                <a:cs typeface="Play"/>
                <a:sym typeface="Play"/>
              </a:rPr>
              <a:t>RF data precisely points the turret-mounted CV system towards the target.</a:t>
            </a:r>
            <a:endParaRPr sz="1050">
              <a:solidFill>
                <a:srgbClr val="DFC032"/>
              </a:solidFill>
              <a:latin typeface="Play"/>
              <a:ea typeface="Play"/>
              <a:cs typeface="Play"/>
              <a:sym typeface="Play"/>
            </a:endParaRPr>
          </a:p>
          <a:p>
            <a:pPr indent="-295275" lvl="0" marL="457200" rtl="0" algn="l">
              <a:lnSpc>
                <a:spcPct val="115000"/>
              </a:lnSpc>
              <a:spcBef>
                <a:spcPts val="0"/>
              </a:spcBef>
              <a:spcAft>
                <a:spcPts val="0"/>
              </a:spcAft>
              <a:buClr>
                <a:srgbClr val="DFC032"/>
              </a:buClr>
              <a:buSzPts val="1050"/>
              <a:buFont typeface="Times New Roman"/>
              <a:buChar char="●"/>
            </a:pPr>
            <a:r>
              <a:rPr b="1" lang="en" sz="1050">
                <a:solidFill>
                  <a:srgbClr val="DFC032"/>
                </a:solidFill>
                <a:latin typeface="Play"/>
                <a:ea typeface="Play"/>
                <a:cs typeface="Play"/>
                <a:sym typeface="Play"/>
              </a:rPr>
              <a:t>Visual Intelligence:</a:t>
            </a:r>
            <a:r>
              <a:rPr lang="en" sz="1050">
                <a:solidFill>
                  <a:srgbClr val="DFC032"/>
                </a:solidFill>
                <a:latin typeface="Play"/>
                <a:ea typeface="Play"/>
                <a:cs typeface="Play"/>
                <a:sym typeface="Play"/>
              </a:rPr>
              <a:t> Edge AI's CV models analyze live video for</a:t>
            </a:r>
            <a:r>
              <a:rPr b="1" lang="en" sz="1050">
                <a:solidFill>
                  <a:srgbClr val="DFC032"/>
                </a:solidFill>
                <a:latin typeface="Play"/>
                <a:ea typeface="Play"/>
                <a:cs typeface="Play"/>
                <a:sym typeface="Play"/>
              </a:rPr>
              <a:t> </a:t>
            </a:r>
            <a:r>
              <a:rPr lang="en" sz="1050">
                <a:solidFill>
                  <a:srgbClr val="DFC032"/>
                </a:solidFill>
                <a:latin typeface="Play"/>
                <a:ea typeface="Play"/>
                <a:cs typeface="Play"/>
                <a:sym typeface="Play"/>
              </a:rPr>
              <a:t>target identification (e.g., drone type, bird), real-time tracking (position, velocity), and trajectory prediction.</a:t>
            </a:r>
            <a:endParaRPr sz="1050">
              <a:solidFill>
                <a:srgbClr val="DFC032"/>
              </a:solidFill>
              <a:latin typeface="Play"/>
              <a:ea typeface="Play"/>
              <a:cs typeface="Play"/>
              <a:sym typeface="Play"/>
            </a:endParaRPr>
          </a:p>
          <a:p>
            <a:pPr indent="0" lvl="0" marL="0" rtl="0" algn="l">
              <a:lnSpc>
                <a:spcPct val="115000"/>
              </a:lnSpc>
              <a:spcBef>
                <a:spcPts val="1200"/>
              </a:spcBef>
              <a:spcAft>
                <a:spcPts val="0"/>
              </a:spcAft>
              <a:buNone/>
            </a:pPr>
            <a:r>
              <a:rPr b="1" lang="en" sz="1050">
                <a:solidFill>
                  <a:srgbClr val="DFC032"/>
                </a:solidFill>
                <a:latin typeface="Play"/>
                <a:ea typeface="Play"/>
                <a:cs typeface="Play"/>
                <a:sym typeface="Play"/>
              </a:rPr>
              <a:t>Edge AI Integration, Recommendation &amp; Networked Operations:</a:t>
            </a:r>
            <a:endParaRPr b="1" sz="1050">
              <a:solidFill>
                <a:srgbClr val="DFC032"/>
              </a:solidFill>
              <a:latin typeface="Play"/>
              <a:ea typeface="Play"/>
              <a:cs typeface="Play"/>
              <a:sym typeface="Play"/>
            </a:endParaRPr>
          </a:p>
          <a:p>
            <a:pPr indent="-295275" lvl="0" marL="457200" rtl="0" algn="l">
              <a:lnSpc>
                <a:spcPct val="115000"/>
              </a:lnSpc>
              <a:spcBef>
                <a:spcPts val="200"/>
              </a:spcBef>
              <a:spcAft>
                <a:spcPts val="0"/>
              </a:spcAft>
              <a:buClr>
                <a:srgbClr val="DFC032"/>
              </a:buClr>
              <a:buSzPts val="1050"/>
              <a:buFont typeface="Times New Roman"/>
              <a:buChar char="●"/>
            </a:pPr>
            <a:r>
              <a:rPr b="1" lang="en" sz="1050">
                <a:solidFill>
                  <a:srgbClr val="DFC032"/>
                </a:solidFill>
                <a:latin typeface="Play"/>
                <a:ea typeface="Play"/>
                <a:cs typeface="Play"/>
                <a:sym typeface="Play"/>
              </a:rPr>
              <a:t>Multi-Modal Fusion: </a:t>
            </a:r>
            <a:r>
              <a:rPr lang="en" sz="1050">
                <a:solidFill>
                  <a:srgbClr val="DFC032"/>
                </a:solidFill>
                <a:latin typeface="Play"/>
                <a:ea typeface="Play"/>
                <a:cs typeface="Play"/>
                <a:sym typeface="Play"/>
              </a:rPr>
              <a:t>Edge AI fuses intelligence from both RF (e.g., trend, spoofing, patterns) and CV (e.g., visual ID, tracking, behavior) for a comprehensive understanding.</a:t>
            </a:r>
            <a:endParaRPr sz="1050">
              <a:solidFill>
                <a:srgbClr val="DFC032"/>
              </a:solidFill>
              <a:latin typeface="Play"/>
              <a:ea typeface="Play"/>
              <a:cs typeface="Play"/>
              <a:sym typeface="Play"/>
            </a:endParaRPr>
          </a:p>
          <a:p>
            <a:pPr indent="-295275" lvl="0" marL="457200" rtl="0" algn="l">
              <a:lnSpc>
                <a:spcPct val="115000"/>
              </a:lnSpc>
              <a:spcBef>
                <a:spcPts val="0"/>
              </a:spcBef>
              <a:spcAft>
                <a:spcPts val="0"/>
              </a:spcAft>
              <a:buClr>
                <a:srgbClr val="DFC032"/>
              </a:buClr>
              <a:buSzPts val="1050"/>
              <a:buFont typeface="Times New Roman"/>
              <a:buChar char="●"/>
            </a:pPr>
            <a:r>
              <a:rPr b="1" lang="en" sz="1050">
                <a:solidFill>
                  <a:srgbClr val="DFC032"/>
                </a:solidFill>
                <a:latin typeface="Play"/>
                <a:ea typeface="Play"/>
                <a:cs typeface="Play"/>
                <a:sym typeface="Play"/>
              </a:rPr>
              <a:t>Actionable Insights: </a:t>
            </a:r>
            <a:r>
              <a:rPr lang="en" sz="1050">
                <a:solidFill>
                  <a:srgbClr val="DFC032"/>
                </a:solidFill>
                <a:latin typeface="Play"/>
                <a:ea typeface="Play"/>
                <a:cs typeface="Play"/>
                <a:sym typeface="Play"/>
              </a:rPr>
              <a:t>Determines</a:t>
            </a:r>
            <a:r>
              <a:rPr b="1" lang="en" sz="1050">
                <a:solidFill>
                  <a:srgbClr val="DFC032"/>
                </a:solidFill>
                <a:latin typeface="Play"/>
                <a:ea typeface="Play"/>
                <a:cs typeface="Play"/>
                <a:sym typeface="Play"/>
              </a:rPr>
              <a:t> </a:t>
            </a:r>
            <a:r>
              <a:rPr lang="en" sz="1050">
                <a:solidFill>
                  <a:srgbClr val="DFC032"/>
                </a:solidFill>
                <a:latin typeface="Play"/>
                <a:ea typeface="Play"/>
                <a:cs typeface="Play"/>
                <a:sym typeface="Play"/>
              </a:rPr>
              <a:t>threat level (e.g., approaching high, leaving low) and recommends suitable weapon responses and actions (e.g., kinetic, laser, missile).</a:t>
            </a:r>
            <a:endParaRPr sz="1050">
              <a:solidFill>
                <a:srgbClr val="DFC032"/>
              </a:solidFill>
              <a:latin typeface="Play"/>
              <a:ea typeface="Play"/>
              <a:cs typeface="Play"/>
              <a:sym typeface="Play"/>
            </a:endParaRPr>
          </a:p>
          <a:p>
            <a:pPr indent="-295275" lvl="0" marL="457200" rtl="0" algn="l">
              <a:lnSpc>
                <a:spcPct val="115000"/>
              </a:lnSpc>
              <a:spcBef>
                <a:spcPts val="0"/>
              </a:spcBef>
              <a:spcAft>
                <a:spcPts val="0"/>
              </a:spcAft>
              <a:buClr>
                <a:srgbClr val="DFC032"/>
              </a:buClr>
              <a:buSzPts val="1050"/>
              <a:buFont typeface="Times New Roman"/>
              <a:buChar char="●"/>
            </a:pPr>
            <a:r>
              <a:rPr b="1" lang="en" sz="1050">
                <a:solidFill>
                  <a:srgbClr val="DFC032"/>
                </a:solidFill>
                <a:latin typeface="Play"/>
                <a:ea typeface="Play"/>
                <a:cs typeface="Play"/>
                <a:sym typeface="Play"/>
              </a:rPr>
              <a:t>Situational Awareness: </a:t>
            </a:r>
            <a:r>
              <a:rPr lang="en" sz="1050">
                <a:solidFill>
                  <a:srgbClr val="DFC032"/>
                </a:solidFill>
                <a:latin typeface="Play"/>
                <a:ea typeface="Play"/>
                <a:cs typeface="Play"/>
                <a:sym typeface="Play"/>
              </a:rPr>
              <a:t>Leverages short-range communications to network with other units, sharing processed data for a cohesive, live operational picture.</a:t>
            </a:r>
            <a:endParaRPr sz="1050">
              <a:solidFill>
                <a:srgbClr val="DFC032"/>
              </a:solidFill>
              <a:latin typeface="Play"/>
              <a:ea typeface="Play"/>
              <a:cs typeface="Play"/>
              <a:sym typeface="Play"/>
            </a:endParaRPr>
          </a:p>
          <a:p>
            <a:pPr indent="0" lvl="0" marL="0" rtl="0" algn="l">
              <a:lnSpc>
                <a:spcPct val="115000"/>
              </a:lnSpc>
              <a:spcBef>
                <a:spcPts val="1200"/>
              </a:spcBef>
              <a:spcAft>
                <a:spcPts val="400"/>
              </a:spcAft>
              <a:buNone/>
            </a:pPr>
            <a:r>
              <a:t/>
            </a:r>
            <a:endParaRPr b="1" sz="900">
              <a:solidFill>
                <a:srgbClr val="DFC032"/>
              </a:solidFill>
              <a:latin typeface="Play"/>
              <a:ea typeface="Play"/>
              <a:cs typeface="Play"/>
              <a:sym typeface="Play"/>
            </a:endParaRPr>
          </a:p>
        </p:txBody>
      </p:sp>
      <p:sp>
        <p:nvSpPr>
          <p:cNvPr id="149" name="Google Shape;149;p22"/>
          <p:cNvSpPr txBox="1"/>
          <p:nvPr/>
        </p:nvSpPr>
        <p:spPr>
          <a:xfrm>
            <a:off x="1922825" y="254025"/>
            <a:ext cx="5134500" cy="678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1500">
                <a:solidFill>
                  <a:srgbClr val="DFC032"/>
                </a:solidFill>
                <a:latin typeface="Play"/>
                <a:ea typeface="Play"/>
                <a:cs typeface="Play"/>
                <a:sym typeface="Play"/>
              </a:rPr>
              <a:t>Edge AI: Intelligent Fusion for CUAS</a:t>
            </a:r>
            <a:endParaRPr b="1" sz="1500">
              <a:solidFill>
                <a:srgbClr val="DFC032"/>
              </a:solidFill>
              <a:latin typeface="Play"/>
              <a:ea typeface="Play"/>
              <a:cs typeface="Play"/>
              <a:sym typeface="Play"/>
            </a:endParaRPr>
          </a:p>
          <a:p>
            <a:pPr indent="0" lvl="0" marL="0" rtl="0" algn="ctr">
              <a:lnSpc>
                <a:spcPct val="115000"/>
              </a:lnSpc>
              <a:spcBef>
                <a:spcPts val="400"/>
              </a:spcBef>
              <a:spcAft>
                <a:spcPts val="400"/>
              </a:spcAft>
              <a:buClr>
                <a:schemeClr val="dk1"/>
              </a:buClr>
              <a:buSzPts val="1100"/>
              <a:buFont typeface="Arial"/>
              <a:buNone/>
            </a:pPr>
            <a:r>
              <a:rPr b="1" lang="en" sz="1150">
                <a:solidFill>
                  <a:srgbClr val="DFC032"/>
                </a:solidFill>
                <a:latin typeface="Play"/>
                <a:ea typeface="Play"/>
                <a:cs typeface="Play"/>
                <a:sym typeface="Play"/>
              </a:rPr>
              <a:t>Comprehensive RF and CV Analysis on the Edge</a:t>
            </a:r>
            <a:endParaRPr sz="1800">
              <a:solidFill>
                <a:srgbClr val="DFC032"/>
              </a:solidFill>
              <a:latin typeface="Play"/>
              <a:ea typeface="Play"/>
              <a:cs typeface="Play"/>
              <a:sym typeface="Play"/>
            </a:endParaRPr>
          </a:p>
        </p:txBody>
      </p:sp>
      <p:pic>
        <p:nvPicPr>
          <p:cNvPr id="150" name="Google Shape;150;p22"/>
          <p:cNvPicPr preferRelativeResize="0"/>
          <p:nvPr/>
        </p:nvPicPr>
        <p:blipFill>
          <a:blip r:embed="rId3">
            <a:alphaModFix/>
          </a:blip>
          <a:stretch>
            <a:fillRect/>
          </a:stretch>
        </p:blipFill>
        <p:spPr>
          <a:xfrm>
            <a:off x="298725" y="-10400"/>
            <a:ext cx="1156951" cy="1156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156" name="Google Shape;156;p23"/>
          <p:cNvSpPr txBox="1"/>
          <p:nvPr>
            <p:ph type="title"/>
          </p:nvPr>
        </p:nvSpPr>
        <p:spPr>
          <a:xfrm>
            <a:off x="2230125" y="213550"/>
            <a:ext cx="394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FC032"/>
                </a:solidFill>
                <a:latin typeface="Play"/>
                <a:ea typeface="Play"/>
                <a:cs typeface="Play"/>
                <a:sym typeface="Play"/>
              </a:rPr>
              <a:t>Usage Example - Military</a:t>
            </a:r>
            <a:endParaRPr>
              <a:solidFill>
                <a:srgbClr val="DFC032"/>
              </a:solidFill>
              <a:latin typeface="Play"/>
              <a:ea typeface="Play"/>
              <a:cs typeface="Play"/>
              <a:sym typeface="Play"/>
            </a:endParaRPr>
          </a:p>
        </p:txBody>
      </p:sp>
      <p:pic>
        <p:nvPicPr>
          <p:cNvPr id="157" name="Google Shape;157;p23"/>
          <p:cNvPicPr preferRelativeResize="0"/>
          <p:nvPr/>
        </p:nvPicPr>
        <p:blipFill rotWithShape="1">
          <a:blip r:embed="rId3">
            <a:alphaModFix/>
          </a:blip>
          <a:srcRect b="40566" l="3427" r="18672" t="30495"/>
          <a:stretch/>
        </p:blipFill>
        <p:spPr>
          <a:xfrm>
            <a:off x="427225" y="1784550"/>
            <a:ext cx="1520325" cy="847150"/>
          </a:xfrm>
          <a:prstGeom prst="rect">
            <a:avLst/>
          </a:prstGeom>
          <a:noFill/>
          <a:ln>
            <a:noFill/>
          </a:ln>
        </p:spPr>
      </p:pic>
      <p:sp>
        <p:nvSpPr>
          <p:cNvPr id="158" name="Google Shape;158;p23"/>
          <p:cNvSpPr txBox="1"/>
          <p:nvPr/>
        </p:nvSpPr>
        <p:spPr>
          <a:xfrm>
            <a:off x="2016675" y="1782688"/>
            <a:ext cx="15204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C032"/>
                </a:solidFill>
                <a:latin typeface="Play"/>
                <a:ea typeface="Play"/>
                <a:cs typeface="Play"/>
                <a:sym typeface="Play"/>
              </a:rPr>
              <a:t>Unarmed, slow, unencrypted data</a:t>
            </a:r>
            <a:endParaRPr sz="1000">
              <a:solidFill>
                <a:srgbClr val="DFC032"/>
              </a:solidFill>
              <a:latin typeface="Play"/>
              <a:ea typeface="Play"/>
              <a:cs typeface="Play"/>
              <a:sym typeface="Play"/>
            </a:endParaRPr>
          </a:p>
        </p:txBody>
      </p:sp>
      <p:cxnSp>
        <p:nvCxnSpPr>
          <p:cNvPr id="159" name="Google Shape;159;p23"/>
          <p:cNvCxnSpPr/>
          <p:nvPr/>
        </p:nvCxnSpPr>
        <p:spPr>
          <a:xfrm>
            <a:off x="3477825" y="2053900"/>
            <a:ext cx="1451100" cy="900"/>
          </a:xfrm>
          <a:prstGeom prst="straightConnector1">
            <a:avLst/>
          </a:prstGeom>
          <a:noFill/>
          <a:ln cap="flat" cmpd="sng" w="9525">
            <a:solidFill>
              <a:srgbClr val="DFC032"/>
            </a:solidFill>
            <a:prstDash val="solid"/>
            <a:round/>
            <a:headEnd len="med" w="med" type="none"/>
            <a:tailEnd len="med" w="med" type="triangle"/>
          </a:ln>
        </p:spPr>
      </p:cxnSp>
      <p:sp>
        <p:nvSpPr>
          <p:cNvPr id="160" name="Google Shape;160;p23"/>
          <p:cNvSpPr txBox="1"/>
          <p:nvPr/>
        </p:nvSpPr>
        <p:spPr>
          <a:xfrm>
            <a:off x="5156075" y="1784550"/>
            <a:ext cx="17178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C032"/>
                </a:solidFill>
                <a:latin typeface="Play"/>
                <a:ea typeface="Play"/>
                <a:cs typeface="Play"/>
                <a:sym typeface="Play"/>
              </a:rPr>
              <a:t>Directed Energy/Electronic Warfare</a:t>
            </a:r>
            <a:endParaRPr sz="1000">
              <a:solidFill>
                <a:srgbClr val="DFC032"/>
              </a:solidFill>
              <a:latin typeface="Play"/>
              <a:ea typeface="Play"/>
              <a:cs typeface="Play"/>
              <a:sym typeface="Play"/>
            </a:endParaRPr>
          </a:p>
        </p:txBody>
      </p:sp>
      <p:pic>
        <p:nvPicPr>
          <p:cNvPr id="161" name="Google Shape;161;p23"/>
          <p:cNvPicPr preferRelativeResize="0"/>
          <p:nvPr/>
        </p:nvPicPr>
        <p:blipFill rotWithShape="1">
          <a:blip r:embed="rId4">
            <a:alphaModFix/>
          </a:blip>
          <a:srcRect b="12503" l="22993" r="0" t="0"/>
          <a:stretch/>
        </p:blipFill>
        <p:spPr>
          <a:xfrm>
            <a:off x="427225" y="2629900"/>
            <a:ext cx="1520324" cy="950235"/>
          </a:xfrm>
          <a:prstGeom prst="rect">
            <a:avLst/>
          </a:prstGeom>
          <a:noFill/>
          <a:ln>
            <a:noFill/>
          </a:ln>
        </p:spPr>
      </p:pic>
      <p:sp>
        <p:nvSpPr>
          <p:cNvPr id="162" name="Google Shape;162;p23"/>
          <p:cNvSpPr txBox="1"/>
          <p:nvPr/>
        </p:nvSpPr>
        <p:spPr>
          <a:xfrm>
            <a:off x="2016675" y="2681400"/>
            <a:ext cx="15204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C032"/>
                </a:solidFill>
                <a:latin typeface="Play"/>
                <a:ea typeface="Play"/>
                <a:cs typeface="Play"/>
                <a:sym typeface="Play"/>
              </a:rPr>
              <a:t>Quick, attack trajectory encrypted comms</a:t>
            </a:r>
            <a:endParaRPr sz="1000">
              <a:solidFill>
                <a:srgbClr val="DFC032"/>
              </a:solidFill>
              <a:latin typeface="Play"/>
              <a:ea typeface="Play"/>
              <a:cs typeface="Play"/>
              <a:sym typeface="Play"/>
            </a:endParaRPr>
          </a:p>
        </p:txBody>
      </p:sp>
      <p:cxnSp>
        <p:nvCxnSpPr>
          <p:cNvPr id="163" name="Google Shape;163;p23"/>
          <p:cNvCxnSpPr/>
          <p:nvPr/>
        </p:nvCxnSpPr>
        <p:spPr>
          <a:xfrm>
            <a:off x="3477825" y="2861475"/>
            <a:ext cx="1451100" cy="900"/>
          </a:xfrm>
          <a:prstGeom prst="straightConnector1">
            <a:avLst/>
          </a:prstGeom>
          <a:noFill/>
          <a:ln cap="flat" cmpd="sng" w="9525">
            <a:solidFill>
              <a:srgbClr val="DFC032"/>
            </a:solidFill>
            <a:prstDash val="solid"/>
            <a:round/>
            <a:headEnd len="med" w="med" type="none"/>
            <a:tailEnd len="med" w="med" type="triangle"/>
          </a:ln>
        </p:spPr>
      </p:cxnSp>
      <p:sp>
        <p:nvSpPr>
          <p:cNvPr id="164" name="Google Shape;164;p23"/>
          <p:cNvSpPr txBox="1"/>
          <p:nvPr/>
        </p:nvSpPr>
        <p:spPr>
          <a:xfrm>
            <a:off x="5156075" y="2631700"/>
            <a:ext cx="17178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C032"/>
                </a:solidFill>
                <a:latin typeface="Play"/>
                <a:ea typeface="Play"/>
                <a:cs typeface="Play"/>
                <a:sym typeface="Play"/>
              </a:rPr>
              <a:t>Kinetic Destroy</a:t>
            </a:r>
            <a:endParaRPr sz="1000">
              <a:solidFill>
                <a:srgbClr val="DFC032"/>
              </a:solidFill>
              <a:latin typeface="Play"/>
              <a:ea typeface="Play"/>
              <a:cs typeface="Play"/>
              <a:sym typeface="Play"/>
            </a:endParaRPr>
          </a:p>
        </p:txBody>
      </p:sp>
      <p:pic>
        <p:nvPicPr>
          <p:cNvPr id="165" name="Google Shape;165;p23"/>
          <p:cNvPicPr preferRelativeResize="0"/>
          <p:nvPr/>
        </p:nvPicPr>
        <p:blipFill>
          <a:blip r:embed="rId5">
            <a:alphaModFix/>
          </a:blip>
          <a:stretch>
            <a:fillRect/>
          </a:stretch>
        </p:blipFill>
        <p:spPr>
          <a:xfrm>
            <a:off x="427225" y="3580150"/>
            <a:ext cx="1520400" cy="855217"/>
          </a:xfrm>
          <a:prstGeom prst="rect">
            <a:avLst/>
          </a:prstGeom>
          <a:noFill/>
          <a:ln>
            <a:noFill/>
          </a:ln>
        </p:spPr>
      </p:pic>
      <p:sp>
        <p:nvSpPr>
          <p:cNvPr id="166" name="Google Shape;166;p23"/>
          <p:cNvSpPr txBox="1"/>
          <p:nvPr/>
        </p:nvSpPr>
        <p:spPr>
          <a:xfrm>
            <a:off x="2006800" y="3580138"/>
            <a:ext cx="15204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C032"/>
                </a:solidFill>
                <a:latin typeface="Play"/>
                <a:ea typeface="Play"/>
                <a:cs typeface="Play"/>
                <a:sym typeface="Play"/>
              </a:rPr>
              <a:t>Armed, advanced, faraway</a:t>
            </a:r>
            <a:endParaRPr sz="1000">
              <a:solidFill>
                <a:srgbClr val="DFC032"/>
              </a:solidFill>
              <a:latin typeface="Play"/>
              <a:ea typeface="Play"/>
              <a:cs typeface="Play"/>
              <a:sym typeface="Play"/>
            </a:endParaRPr>
          </a:p>
        </p:txBody>
      </p:sp>
      <p:cxnSp>
        <p:nvCxnSpPr>
          <p:cNvPr id="167" name="Google Shape;167;p23"/>
          <p:cNvCxnSpPr/>
          <p:nvPr/>
        </p:nvCxnSpPr>
        <p:spPr>
          <a:xfrm>
            <a:off x="3467950" y="3851350"/>
            <a:ext cx="1451100" cy="900"/>
          </a:xfrm>
          <a:prstGeom prst="straightConnector1">
            <a:avLst/>
          </a:prstGeom>
          <a:noFill/>
          <a:ln cap="flat" cmpd="sng" w="9525">
            <a:solidFill>
              <a:srgbClr val="DFC032"/>
            </a:solidFill>
            <a:prstDash val="solid"/>
            <a:round/>
            <a:headEnd len="med" w="med" type="none"/>
            <a:tailEnd len="med" w="med" type="triangle"/>
          </a:ln>
        </p:spPr>
      </p:cxnSp>
      <p:sp>
        <p:nvSpPr>
          <p:cNvPr id="168" name="Google Shape;168;p23"/>
          <p:cNvSpPr txBox="1"/>
          <p:nvPr/>
        </p:nvSpPr>
        <p:spPr>
          <a:xfrm>
            <a:off x="5156075" y="3642513"/>
            <a:ext cx="17178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C032"/>
                </a:solidFill>
                <a:latin typeface="Play"/>
                <a:ea typeface="Play"/>
                <a:cs typeface="Play"/>
                <a:sym typeface="Play"/>
              </a:rPr>
              <a:t>Guided Missile</a:t>
            </a:r>
            <a:endParaRPr sz="1000">
              <a:solidFill>
                <a:srgbClr val="DFC032"/>
              </a:solidFill>
              <a:latin typeface="Play"/>
              <a:ea typeface="Play"/>
              <a:cs typeface="Play"/>
              <a:sym typeface="Play"/>
            </a:endParaRPr>
          </a:p>
        </p:txBody>
      </p:sp>
      <p:sp>
        <p:nvSpPr>
          <p:cNvPr id="169" name="Google Shape;169;p23"/>
          <p:cNvSpPr txBox="1"/>
          <p:nvPr/>
        </p:nvSpPr>
        <p:spPr>
          <a:xfrm>
            <a:off x="2006800" y="1180225"/>
            <a:ext cx="12933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DFC032"/>
                </a:solidFill>
                <a:latin typeface="Play"/>
                <a:ea typeface="Play"/>
                <a:cs typeface="Play"/>
                <a:sym typeface="Play"/>
              </a:rPr>
              <a:t>Collected Information</a:t>
            </a:r>
            <a:endParaRPr sz="1500">
              <a:solidFill>
                <a:srgbClr val="DFC032"/>
              </a:solidFill>
              <a:latin typeface="Play"/>
              <a:ea typeface="Play"/>
              <a:cs typeface="Play"/>
              <a:sym typeface="Play"/>
            </a:endParaRPr>
          </a:p>
        </p:txBody>
      </p:sp>
      <p:sp>
        <p:nvSpPr>
          <p:cNvPr id="170" name="Google Shape;170;p23"/>
          <p:cNvSpPr txBox="1"/>
          <p:nvPr/>
        </p:nvSpPr>
        <p:spPr>
          <a:xfrm>
            <a:off x="5101775" y="1122175"/>
            <a:ext cx="18264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DFC032"/>
                </a:solidFill>
                <a:latin typeface="Play"/>
                <a:ea typeface="Play"/>
                <a:cs typeface="Play"/>
                <a:sym typeface="Play"/>
              </a:rPr>
              <a:t>Response Recommendation</a:t>
            </a:r>
            <a:endParaRPr sz="1500">
              <a:solidFill>
                <a:srgbClr val="DFC032"/>
              </a:solidFill>
              <a:latin typeface="Play"/>
              <a:ea typeface="Play"/>
              <a:cs typeface="Play"/>
              <a:sym typeface="Play"/>
            </a:endParaRPr>
          </a:p>
        </p:txBody>
      </p:sp>
      <p:pic>
        <p:nvPicPr>
          <p:cNvPr id="171" name="Google Shape;171;p23"/>
          <p:cNvPicPr preferRelativeResize="0"/>
          <p:nvPr/>
        </p:nvPicPr>
        <p:blipFill>
          <a:blip r:embed="rId6">
            <a:alphaModFix/>
          </a:blip>
          <a:stretch>
            <a:fillRect/>
          </a:stretch>
        </p:blipFill>
        <p:spPr>
          <a:xfrm>
            <a:off x="298725" y="-10400"/>
            <a:ext cx="1156951" cy="1156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177" name="Google Shape;177;p24"/>
          <p:cNvSpPr txBox="1"/>
          <p:nvPr>
            <p:ph type="title"/>
          </p:nvPr>
        </p:nvSpPr>
        <p:spPr>
          <a:xfrm>
            <a:off x="2073225" y="261400"/>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FC032"/>
                </a:solidFill>
                <a:latin typeface="Play"/>
                <a:ea typeface="Play"/>
                <a:cs typeface="Play"/>
                <a:sym typeface="Play"/>
              </a:rPr>
              <a:t>Usage Example - Civilian</a:t>
            </a:r>
            <a:endParaRPr>
              <a:solidFill>
                <a:srgbClr val="DFC032"/>
              </a:solidFill>
              <a:latin typeface="Play"/>
              <a:ea typeface="Play"/>
              <a:cs typeface="Play"/>
              <a:sym typeface="Play"/>
            </a:endParaRPr>
          </a:p>
        </p:txBody>
      </p:sp>
      <p:sp>
        <p:nvSpPr>
          <p:cNvPr id="178" name="Google Shape;178;p24"/>
          <p:cNvSpPr txBox="1"/>
          <p:nvPr/>
        </p:nvSpPr>
        <p:spPr>
          <a:xfrm>
            <a:off x="1957425" y="2011300"/>
            <a:ext cx="15204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C032"/>
                </a:solidFill>
                <a:latin typeface="Play"/>
                <a:ea typeface="Play"/>
                <a:cs typeface="Play"/>
                <a:sym typeface="Play"/>
              </a:rPr>
              <a:t>Unencrypted data, low UAV count, non-hostile trajectory near public events (i.e. stadium)</a:t>
            </a:r>
            <a:endParaRPr sz="1000">
              <a:solidFill>
                <a:srgbClr val="DFC032"/>
              </a:solidFill>
              <a:latin typeface="Play"/>
              <a:ea typeface="Play"/>
              <a:cs typeface="Play"/>
              <a:sym typeface="Play"/>
            </a:endParaRPr>
          </a:p>
        </p:txBody>
      </p:sp>
      <p:cxnSp>
        <p:nvCxnSpPr>
          <p:cNvPr id="179" name="Google Shape;179;p24"/>
          <p:cNvCxnSpPr>
            <a:stCxn id="178" idx="3"/>
          </p:cNvCxnSpPr>
          <p:nvPr/>
        </p:nvCxnSpPr>
        <p:spPr>
          <a:xfrm>
            <a:off x="3477825" y="2434900"/>
            <a:ext cx="1451100" cy="900"/>
          </a:xfrm>
          <a:prstGeom prst="straightConnector1">
            <a:avLst/>
          </a:prstGeom>
          <a:noFill/>
          <a:ln cap="flat" cmpd="sng" w="9525">
            <a:solidFill>
              <a:srgbClr val="DFC032"/>
            </a:solidFill>
            <a:prstDash val="solid"/>
            <a:round/>
            <a:headEnd len="med" w="med" type="none"/>
            <a:tailEnd len="med" w="med" type="triangle"/>
          </a:ln>
        </p:spPr>
      </p:cxnSp>
      <p:sp>
        <p:nvSpPr>
          <p:cNvPr id="180" name="Google Shape;180;p24"/>
          <p:cNvSpPr txBox="1"/>
          <p:nvPr/>
        </p:nvSpPr>
        <p:spPr>
          <a:xfrm>
            <a:off x="5156075" y="2241750"/>
            <a:ext cx="17178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C032"/>
                </a:solidFill>
                <a:latin typeface="Play"/>
                <a:ea typeface="Play"/>
                <a:cs typeface="Play"/>
                <a:sym typeface="Play"/>
              </a:rPr>
              <a:t>No response</a:t>
            </a:r>
            <a:endParaRPr sz="1000">
              <a:solidFill>
                <a:srgbClr val="DFC032"/>
              </a:solidFill>
              <a:latin typeface="Play"/>
              <a:ea typeface="Play"/>
              <a:cs typeface="Play"/>
              <a:sym typeface="Play"/>
            </a:endParaRPr>
          </a:p>
        </p:txBody>
      </p:sp>
      <p:sp>
        <p:nvSpPr>
          <p:cNvPr id="181" name="Google Shape;181;p24"/>
          <p:cNvSpPr txBox="1"/>
          <p:nvPr/>
        </p:nvSpPr>
        <p:spPr>
          <a:xfrm>
            <a:off x="1957425" y="2910013"/>
            <a:ext cx="15204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C032"/>
                </a:solidFill>
                <a:latin typeface="Play"/>
                <a:ea typeface="Play"/>
                <a:cs typeface="Play"/>
                <a:sym typeface="Play"/>
              </a:rPr>
              <a:t>Suspicious noise on unusual frequencies, coordinated movements near high value targets (i.e. political rally)</a:t>
            </a:r>
            <a:endParaRPr sz="1000">
              <a:solidFill>
                <a:srgbClr val="DFC032"/>
              </a:solidFill>
              <a:latin typeface="Play"/>
              <a:ea typeface="Play"/>
              <a:cs typeface="Play"/>
              <a:sym typeface="Play"/>
            </a:endParaRPr>
          </a:p>
        </p:txBody>
      </p:sp>
      <p:cxnSp>
        <p:nvCxnSpPr>
          <p:cNvPr id="182" name="Google Shape;182;p24"/>
          <p:cNvCxnSpPr/>
          <p:nvPr/>
        </p:nvCxnSpPr>
        <p:spPr>
          <a:xfrm>
            <a:off x="3477825" y="3090075"/>
            <a:ext cx="1451100" cy="900"/>
          </a:xfrm>
          <a:prstGeom prst="straightConnector1">
            <a:avLst/>
          </a:prstGeom>
          <a:noFill/>
          <a:ln cap="flat" cmpd="sng" w="9525">
            <a:solidFill>
              <a:srgbClr val="DFC032"/>
            </a:solidFill>
            <a:prstDash val="solid"/>
            <a:round/>
            <a:headEnd len="med" w="med" type="none"/>
            <a:tailEnd len="med" w="med" type="triangle"/>
          </a:ln>
        </p:spPr>
      </p:cxnSp>
      <p:sp>
        <p:nvSpPr>
          <p:cNvPr id="183" name="Google Shape;183;p24"/>
          <p:cNvSpPr txBox="1"/>
          <p:nvPr/>
        </p:nvSpPr>
        <p:spPr>
          <a:xfrm>
            <a:off x="5156075" y="2743650"/>
            <a:ext cx="17178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FC032"/>
                </a:solidFill>
                <a:latin typeface="Play"/>
                <a:ea typeface="Play"/>
                <a:cs typeface="Play"/>
                <a:sym typeface="Play"/>
              </a:rPr>
              <a:t>Notify response </a:t>
            </a:r>
            <a:r>
              <a:rPr lang="en" sz="1000">
                <a:solidFill>
                  <a:srgbClr val="DFC032"/>
                </a:solidFill>
                <a:latin typeface="Play"/>
                <a:ea typeface="Play"/>
                <a:cs typeface="Play"/>
                <a:sym typeface="Play"/>
              </a:rPr>
              <a:t>personnel</a:t>
            </a:r>
            <a:r>
              <a:rPr lang="en" sz="1000">
                <a:solidFill>
                  <a:srgbClr val="DFC032"/>
                </a:solidFill>
                <a:latin typeface="Play"/>
                <a:ea typeface="Play"/>
                <a:cs typeface="Play"/>
                <a:sym typeface="Play"/>
              </a:rPr>
              <a:t>, recommend increased </a:t>
            </a:r>
            <a:r>
              <a:rPr lang="en" sz="1000">
                <a:solidFill>
                  <a:srgbClr val="DFC032"/>
                </a:solidFill>
                <a:latin typeface="Play"/>
                <a:ea typeface="Play"/>
                <a:cs typeface="Play"/>
                <a:sym typeface="Play"/>
              </a:rPr>
              <a:t>alertness</a:t>
            </a:r>
            <a:r>
              <a:rPr lang="en" sz="1000">
                <a:solidFill>
                  <a:srgbClr val="DFC032"/>
                </a:solidFill>
                <a:latin typeface="Play"/>
                <a:ea typeface="Play"/>
                <a:cs typeface="Play"/>
                <a:sym typeface="Play"/>
              </a:rPr>
              <a:t> level</a:t>
            </a:r>
            <a:endParaRPr sz="1000">
              <a:solidFill>
                <a:srgbClr val="DFC032"/>
              </a:solidFill>
              <a:latin typeface="Play"/>
              <a:ea typeface="Play"/>
              <a:cs typeface="Play"/>
              <a:sym typeface="Play"/>
            </a:endParaRPr>
          </a:p>
        </p:txBody>
      </p:sp>
      <p:sp>
        <p:nvSpPr>
          <p:cNvPr id="184" name="Google Shape;184;p24"/>
          <p:cNvSpPr txBox="1"/>
          <p:nvPr/>
        </p:nvSpPr>
        <p:spPr>
          <a:xfrm>
            <a:off x="2016675" y="1318450"/>
            <a:ext cx="12933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DFC032"/>
                </a:solidFill>
                <a:latin typeface="Play"/>
                <a:ea typeface="Play"/>
                <a:cs typeface="Play"/>
                <a:sym typeface="Play"/>
              </a:rPr>
              <a:t>Collected Information</a:t>
            </a:r>
            <a:endParaRPr sz="1500">
              <a:solidFill>
                <a:srgbClr val="DFC032"/>
              </a:solidFill>
              <a:latin typeface="Play"/>
              <a:ea typeface="Play"/>
              <a:cs typeface="Play"/>
              <a:sym typeface="Play"/>
            </a:endParaRPr>
          </a:p>
        </p:txBody>
      </p:sp>
      <p:sp>
        <p:nvSpPr>
          <p:cNvPr id="185" name="Google Shape;185;p24"/>
          <p:cNvSpPr txBox="1"/>
          <p:nvPr/>
        </p:nvSpPr>
        <p:spPr>
          <a:xfrm>
            <a:off x="5017750" y="1318450"/>
            <a:ext cx="26304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FC032"/>
                </a:solidFill>
                <a:latin typeface="Play"/>
                <a:ea typeface="Play"/>
                <a:cs typeface="Play"/>
                <a:sym typeface="Play"/>
              </a:rPr>
              <a:t>Response Recommendation</a:t>
            </a:r>
            <a:endParaRPr sz="1800">
              <a:solidFill>
                <a:srgbClr val="DFC032"/>
              </a:solidFill>
              <a:latin typeface="Play"/>
              <a:ea typeface="Play"/>
              <a:cs typeface="Play"/>
              <a:sym typeface="Play"/>
            </a:endParaRPr>
          </a:p>
        </p:txBody>
      </p:sp>
      <p:pic>
        <p:nvPicPr>
          <p:cNvPr id="186" name="Google Shape;186;p24"/>
          <p:cNvPicPr preferRelativeResize="0"/>
          <p:nvPr/>
        </p:nvPicPr>
        <p:blipFill>
          <a:blip r:embed="rId3">
            <a:alphaModFix/>
          </a:blip>
          <a:stretch>
            <a:fillRect/>
          </a:stretch>
        </p:blipFill>
        <p:spPr>
          <a:xfrm>
            <a:off x="311700" y="1951045"/>
            <a:ext cx="1451100" cy="968619"/>
          </a:xfrm>
          <a:prstGeom prst="rect">
            <a:avLst/>
          </a:prstGeom>
          <a:noFill/>
          <a:ln>
            <a:noFill/>
          </a:ln>
        </p:spPr>
      </p:pic>
      <p:pic>
        <p:nvPicPr>
          <p:cNvPr id="187" name="Google Shape;187;p24"/>
          <p:cNvPicPr preferRelativeResize="0"/>
          <p:nvPr/>
        </p:nvPicPr>
        <p:blipFill>
          <a:blip r:embed="rId4">
            <a:alphaModFix/>
          </a:blip>
          <a:stretch>
            <a:fillRect/>
          </a:stretch>
        </p:blipFill>
        <p:spPr>
          <a:xfrm>
            <a:off x="311700" y="2919675"/>
            <a:ext cx="1451100" cy="875500"/>
          </a:xfrm>
          <a:prstGeom prst="rect">
            <a:avLst/>
          </a:prstGeom>
          <a:noFill/>
          <a:ln>
            <a:noFill/>
          </a:ln>
        </p:spPr>
      </p:pic>
      <p:pic>
        <p:nvPicPr>
          <p:cNvPr id="188" name="Google Shape;188;p24"/>
          <p:cNvPicPr preferRelativeResize="0"/>
          <p:nvPr/>
        </p:nvPicPr>
        <p:blipFill>
          <a:blip r:embed="rId5">
            <a:alphaModFix/>
          </a:blip>
          <a:stretch>
            <a:fillRect/>
          </a:stretch>
        </p:blipFill>
        <p:spPr>
          <a:xfrm>
            <a:off x="298725" y="-10400"/>
            <a:ext cx="1156951" cy="1156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194" name="Google Shape;194;p25"/>
          <p:cNvSpPr txBox="1"/>
          <p:nvPr>
            <p:ph type="title"/>
          </p:nvPr>
        </p:nvSpPr>
        <p:spPr>
          <a:xfrm>
            <a:off x="2360250" y="281725"/>
            <a:ext cx="442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FC032"/>
                </a:solidFill>
                <a:latin typeface="Play"/>
                <a:ea typeface="Play"/>
                <a:cs typeface="Play"/>
                <a:sym typeface="Play"/>
              </a:rPr>
              <a:t>How we meet DOD Needs</a:t>
            </a:r>
            <a:endParaRPr>
              <a:solidFill>
                <a:srgbClr val="DFC032"/>
              </a:solidFill>
              <a:latin typeface="Play"/>
              <a:ea typeface="Play"/>
              <a:cs typeface="Play"/>
              <a:sym typeface="Play"/>
            </a:endParaRPr>
          </a:p>
        </p:txBody>
      </p:sp>
      <p:sp>
        <p:nvSpPr>
          <p:cNvPr id="195" name="Google Shape;195;p25"/>
          <p:cNvSpPr txBox="1"/>
          <p:nvPr>
            <p:ph idx="1" type="body"/>
          </p:nvPr>
        </p:nvSpPr>
        <p:spPr>
          <a:xfrm>
            <a:off x="158500" y="1332400"/>
            <a:ext cx="4260300" cy="32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50"/>
              <a:t>Deepen our Understanding and Awareness of Unmanned Systems Trends and Threat</a:t>
            </a:r>
            <a:endParaRPr sz="1350"/>
          </a:p>
          <a:p>
            <a:pPr indent="0" lvl="0" marL="0" rtl="0" algn="l">
              <a:spcBef>
                <a:spcPts val="1200"/>
              </a:spcBef>
              <a:spcAft>
                <a:spcPts val="0"/>
              </a:spcAft>
              <a:buNone/>
            </a:pPr>
            <a:r>
              <a:rPr lang="en" sz="1350"/>
              <a:t>RF Scanners and CV can collect a wealth of relevant information:</a:t>
            </a:r>
            <a:endParaRPr sz="1350"/>
          </a:p>
          <a:p>
            <a:pPr indent="-314325" lvl="0" marL="457200" rtl="0" algn="l">
              <a:spcBef>
                <a:spcPts val="1200"/>
              </a:spcBef>
              <a:spcAft>
                <a:spcPts val="0"/>
              </a:spcAft>
              <a:buSzPts val="1350"/>
              <a:buAutoNum type="arabicPeriod"/>
            </a:pPr>
            <a:r>
              <a:rPr lang="en" sz="1350"/>
              <a:t>Deployment methods and trends: How are these systems fielded?</a:t>
            </a:r>
            <a:endParaRPr sz="1350"/>
          </a:p>
          <a:p>
            <a:pPr indent="-314325" lvl="0" marL="457200" rtl="0" algn="l">
              <a:spcBef>
                <a:spcPts val="0"/>
              </a:spcBef>
              <a:spcAft>
                <a:spcPts val="0"/>
              </a:spcAft>
              <a:buSzPts val="1350"/>
              <a:buAutoNum type="arabicPeriod"/>
            </a:pPr>
            <a:r>
              <a:rPr lang="en" sz="1350"/>
              <a:t>Patterns between communications and attacks: What radio signals are precursors to attacks?</a:t>
            </a:r>
            <a:endParaRPr sz="1350"/>
          </a:p>
          <a:p>
            <a:pPr indent="-314325" lvl="0" marL="457200" rtl="0" algn="l">
              <a:spcBef>
                <a:spcPts val="0"/>
              </a:spcBef>
              <a:spcAft>
                <a:spcPts val="0"/>
              </a:spcAft>
              <a:buSzPts val="1350"/>
              <a:buAutoNum type="arabicPeriod"/>
            </a:pPr>
            <a:r>
              <a:rPr lang="en" sz="1350"/>
              <a:t>Location specific data: Are certain frequency bands being used in one area but not another? Are certain locations more prone to recon or kamikaze systems?</a:t>
            </a:r>
            <a:endParaRPr sz="1350"/>
          </a:p>
          <a:p>
            <a:pPr indent="0" lvl="0" marL="457200" rtl="0" algn="l">
              <a:spcBef>
                <a:spcPts val="1200"/>
              </a:spcBef>
              <a:spcAft>
                <a:spcPts val="0"/>
              </a:spcAft>
              <a:buNone/>
            </a:pPr>
            <a:r>
              <a:t/>
            </a:r>
            <a:endParaRPr sz="1350"/>
          </a:p>
          <a:p>
            <a:pPr indent="0" lvl="0" marL="0" rtl="0" algn="l">
              <a:spcBef>
                <a:spcPts val="1200"/>
              </a:spcBef>
              <a:spcAft>
                <a:spcPts val="1200"/>
              </a:spcAft>
              <a:buNone/>
            </a:pPr>
            <a:r>
              <a:t/>
            </a:r>
            <a:endParaRPr sz="1350"/>
          </a:p>
        </p:txBody>
      </p:sp>
      <p:sp>
        <p:nvSpPr>
          <p:cNvPr id="196" name="Google Shape;196;p25"/>
          <p:cNvSpPr txBox="1"/>
          <p:nvPr>
            <p:ph idx="1" type="body"/>
          </p:nvPr>
        </p:nvSpPr>
        <p:spPr>
          <a:xfrm>
            <a:off x="4567400" y="1332400"/>
            <a:ext cx="4423500" cy="13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50"/>
              <a:t>Defend Against Unmanned Systems Threats to U.S. Interests</a:t>
            </a:r>
            <a:endParaRPr sz="1350"/>
          </a:p>
          <a:p>
            <a:pPr indent="0" lvl="0" marL="0" rtl="0" algn="ctr">
              <a:spcBef>
                <a:spcPts val="1200"/>
              </a:spcBef>
              <a:spcAft>
                <a:spcPts val="0"/>
              </a:spcAft>
              <a:buNone/>
            </a:pPr>
            <a:r>
              <a:rPr lang="en" sz="1350"/>
              <a:t> How can we improve our active and passive defenses by clarifying, streamlining, and delegating responses?</a:t>
            </a:r>
            <a:endParaRPr sz="1350"/>
          </a:p>
          <a:p>
            <a:pPr indent="-314325" lvl="0" marL="457200" rtl="0" algn="l">
              <a:spcBef>
                <a:spcPts val="1200"/>
              </a:spcBef>
              <a:spcAft>
                <a:spcPts val="0"/>
              </a:spcAft>
              <a:buSzPts val="1350"/>
              <a:buAutoNum type="arabicPeriod"/>
            </a:pPr>
            <a:r>
              <a:rPr lang="en" sz="1350"/>
              <a:t>Clarification: Based on data, more effective rules can be established</a:t>
            </a:r>
            <a:endParaRPr sz="1350"/>
          </a:p>
          <a:p>
            <a:pPr indent="-314325" lvl="0" marL="457200" rtl="0" algn="l">
              <a:spcBef>
                <a:spcPts val="0"/>
              </a:spcBef>
              <a:spcAft>
                <a:spcPts val="0"/>
              </a:spcAft>
              <a:buSzPts val="1350"/>
              <a:buAutoNum type="arabicPeriod"/>
            </a:pPr>
            <a:r>
              <a:rPr lang="en" sz="1350"/>
              <a:t>Streamlining: Threat categorization and response recommendation can be carried out by computers instead of human personnel, speeding up response time</a:t>
            </a:r>
            <a:endParaRPr sz="1350"/>
          </a:p>
          <a:p>
            <a:pPr indent="-314325" lvl="0" marL="457200" rtl="0" algn="l">
              <a:spcBef>
                <a:spcPts val="0"/>
              </a:spcBef>
              <a:spcAft>
                <a:spcPts val="0"/>
              </a:spcAft>
              <a:buSzPts val="1350"/>
              <a:buAutoNum type="arabicPeriod"/>
            </a:pPr>
            <a:r>
              <a:rPr lang="en" sz="1350"/>
              <a:t>Delegation: The system provides personnel with all the relevant information, delegating all but the final decision away from </a:t>
            </a:r>
            <a:r>
              <a:rPr lang="en" sz="1350"/>
              <a:t>personnel</a:t>
            </a:r>
            <a:r>
              <a:rPr lang="en" sz="1350"/>
              <a:t>.</a:t>
            </a:r>
            <a:endParaRPr sz="1350"/>
          </a:p>
          <a:p>
            <a:pPr indent="0" lvl="0" marL="0" rtl="0" algn="l">
              <a:spcBef>
                <a:spcPts val="1200"/>
              </a:spcBef>
              <a:spcAft>
                <a:spcPts val="1200"/>
              </a:spcAft>
              <a:buNone/>
            </a:pPr>
            <a:r>
              <a:t/>
            </a:r>
            <a:endParaRPr sz="1350"/>
          </a:p>
        </p:txBody>
      </p:sp>
      <p:pic>
        <p:nvPicPr>
          <p:cNvPr id="197" name="Google Shape;197;p25"/>
          <p:cNvPicPr preferRelativeResize="0"/>
          <p:nvPr/>
        </p:nvPicPr>
        <p:blipFill>
          <a:blip r:embed="rId3">
            <a:alphaModFix/>
          </a:blip>
          <a:stretch>
            <a:fillRect/>
          </a:stretch>
        </p:blipFill>
        <p:spPr>
          <a:xfrm>
            <a:off x="298725" y="-10400"/>
            <a:ext cx="1156951" cy="1156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203" name="Google Shape;203;p26"/>
          <p:cNvSpPr txBox="1"/>
          <p:nvPr>
            <p:ph type="title"/>
          </p:nvPr>
        </p:nvSpPr>
        <p:spPr>
          <a:xfrm>
            <a:off x="2441850" y="2817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FC032"/>
                </a:solidFill>
                <a:latin typeface="Play"/>
                <a:ea typeface="Play"/>
                <a:cs typeface="Play"/>
                <a:sym typeface="Play"/>
              </a:rPr>
              <a:t>Prototyping Feasibility</a:t>
            </a:r>
            <a:endParaRPr>
              <a:solidFill>
                <a:srgbClr val="DFC032"/>
              </a:solidFill>
              <a:latin typeface="Play"/>
              <a:ea typeface="Play"/>
              <a:cs typeface="Play"/>
              <a:sym typeface="Play"/>
            </a:endParaRPr>
          </a:p>
        </p:txBody>
      </p:sp>
      <p:sp>
        <p:nvSpPr>
          <p:cNvPr id="204" name="Google Shape;20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SzPts val="1350"/>
              <a:buAutoNum type="arabicPeriod"/>
            </a:pPr>
            <a:r>
              <a:rPr lang="en" sz="1350"/>
              <a:t>The primary technologies (Radio </a:t>
            </a:r>
            <a:r>
              <a:rPr lang="en" sz="1350"/>
              <a:t>Frequency/Computer Vision) are well developed and field tested with a wealth of existing options on scanners and cameras to choose from</a:t>
            </a:r>
            <a:endParaRPr sz="1350"/>
          </a:p>
          <a:p>
            <a:pPr indent="-314325" lvl="0" marL="457200" rtl="0" algn="l">
              <a:spcBef>
                <a:spcPts val="0"/>
              </a:spcBef>
              <a:spcAft>
                <a:spcPts val="0"/>
              </a:spcAft>
              <a:buSzPts val="1350"/>
              <a:buAutoNum type="arabicPeriod"/>
            </a:pPr>
            <a:r>
              <a:rPr lang="en" sz="1350"/>
              <a:t>Primary development will occur in gathering existing data sets and training the Edge AI, meaning large quantity of work can be done without equipment</a:t>
            </a:r>
            <a:endParaRPr sz="1350"/>
          </a:p>
          <a:p>
            <a:pPr indent="-314325" lvl="0" marL="457200" rtl="0" algn="l">
              <a:spcBef>
                <a:spcPts val="0"/>
              </a:spcBef>
              <a:spcAft>
                <a:spcPts val="0"/>
              </a:spcAft>
              <a:buSzPts val="1350"/>
              <a:buAutoNum type="arabicPeriod"/>
            </a:pPr>
            <a:r>
              <a:rPr lang="en" sz="1350"/>
              <a:t>Components can be studied without purchase, allowing for rapid restructuring. Physical devices are only needed for system integration and testing.</a:t>
            </a:r>
            <a:endParaRPr sz="1350"/>
          </a:p>
          <a:p>
            <a:pPr indent="-314325" lvl="0" marL="457200" rtl="0" algn="l">
              <a:spcBef>
                <a:spcPts val="0"/>
              </a:spcBef>
              <a:spcAft>
                <a:spcPts val="0"/>
              </a:spcAft>
              <a:buSzPts val="1350"/>
              <a:buAutoNum type="arabicPeriod"/>
            </a:pPr>
            <a:r>
              <a:rPr lang="en" sz="1350"/>
              <a:t>Usage of entirely off-the-shelf components means straightforward production, no need for advanced manufacturing facilities, allowing for easy scaling</a:t>
            </a:r>
            <a:endParaRPr sz="1350"/>
          </a:p>
        </p:txBody>
      </p:sp>
      <p:pic>
        <p:nvPicPr>
          <p:cNvPr id="205" name="Google Shape;205;p26"/>
          <p:cNvPicPr preferRelativeResize="0"/>
          <p:nvPr/>
        </p:nvPicPr>
        <p:blipFill>
          <a:blip r:embed="rId3">
            <a:alphaModFix/>
          </a:blip>
          <a:stretch>
            <a:fillRect/>
          </a:stretch>
        </p:blipFill>
        <p:spPr>
          <a:xfrm>
            <a:off x="259575" y="-10400"/>
            <a:ext cx="1156951" cy="1156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211" name="Google Shape;211;p27"/>
          <p:cNvSpPr txBox="1"/>
          <p:nvPr>
            <p:ph type="title"/>
          </p:nvPr>
        </p:nvSpPr>
        <p:spPr>
          <a:xfrm>
            <a:off x="2444550" y="2817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BC9E14"/>
                </a:solidFill>
                <a:latin typeface="Play"/>
                <a:ea typeface="Play"/>
                <a:cs typeface="Play"/>
                <a:sym typeface="Play"/>
              </a:rPr>
              <a:t>Feedback Adaptability</a:t>
            </a:r>
            <a:endParaRPr>
              <a:solidFill>
                <a:srgbClr val="BC9E14"/>
              </a:solidFill>
              <a:latin typeface="Play"/>
              <a:ea typeface="Play"/>
              <a:cs typeface="Play"/>
              <a:sym typeface="Play"/>
            </a:endParaRPr>
          </a:p>
        </p:txBody>
      </p:sp>
      <p:sp>
        <p:nvSpPr>
          <p:cNvPr id="212" name="Google Shape;21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14325" lvl="0" marL="457200" rtl="0" algn="l">
              <a:spcBef>
                <a:spcPts val="0"/>
              </a:spcBef>
              <a:spcAft>
                <a:spcPts val="0"/>
              </a:spcAft>
              <a:buClr>
                <a:srgbClr val="BC9E14"/>
              </a:buClr>
              <a:buSzPts val="1350"/>
              <a:buAutoNum type="arabicPeriod"/>
            </a:pPr>
            <a:r>
              <a:rPr lang="en" sz="1350">
                <a:solidFill>
                  <a:srgbClr val="BC9E14"/>
                </a:solidFill>
              </a:rPr>
              <a:t>The usage of an Edge AI allows for different data collection methods to easily be integrated</a:t>
            </a:r>
            <a:endParaRPr sz="1350">
              <a:solidFill>
                <a:srgbClr val="BC9E14"/>
              </a:solidFill>
            </a:endParaRPr>
          </a:p>
          <a:p>
            <a:pPr indent="-314325" lvl="1" marL="914400" rtl="0" algn="l">
              <a:spcBef>
                <a:spcPts val="0"/>
              </a:spcBef>
              <a:spcAft>
                <a:spcPts val="0"/>
              </a:spcAft>
              <a:buClr>
                <a:srgbClr val="BC9E14"/>
              </a:buClr>
              <a:buSzPts val="1350"/>
              <a:buFont typeface="Play"/>
              <a:buAutoNum type="alphaLcPeriod"/>
            </a:pPr>
            <a:r>
              <a:rPr lang="en" sz="1350">
                <a:solidFill>
                  <a:srgbClr val="BC9E14"/>
                </a:solidFill>
                <a:latin typeface="Play"/>
                <a:ea typeface="Play"/>
                <a:cs typeface="Play"/>
                <a:sym typeface="Play"/>
              </a:rPr>
              <a:t>On DIU recommendation, technologies like radar, acoustic detection, etc. can easily be integrated by changing the training data and format for the edge AI system</a:t>
            </a:r>
            <a:endParaRPr sz="1350">
              <a:solidFill>
                <a:srgbClr val="BC9E14"/>
              </a:solidFill>
              <a:latin typeface="Play"/>
              <a:ea typeface="Play"/>
              <a:cs typeface="Play"/>
              <a:sym typeface="Play"/>
            </a:endParaRPr>
          </a:p>
          <a:p>
            <a:pPr indent="-314325" lvl="0" marL="457200" rtl="0" algn="l">
              <a:spcBef>
                <a:spcPts val="0"/>
              </a:spcBef>
              <a:spcAft>
                <a:spcPts val="0"/>
              </a:spcAft>
              <a:buClr>
                <a:srgbClr val="BC9E14"/>
              </a:buClr>
              <a:buSzPts val="1350"/>
              <a:buAutoNum type="arabicPeriod"/>
            </a:pPr>
            <a:r>
              <a:rPr b="1" lang="en" sz="1350">
                <a:solidFill>
                  <a:srgbClr val="BC9E14"/>
                </a:solidFill>
              </a:rPr>
              <a:t>ADD MORE, THIS IS A REQUIRED CAPABILITY (MICHAEL AND ZACH)</a:t>
            </a:r>
            <a:endParaRPr b="1" sz="1350">
              <a:solidFill>
                <a:srgbClr val="BC9E14"/>
              </a:solidFill>
            </a:endParaRPr>
          </a:p>
          <a:p>
            <a:pPr indent="-314325" lvl="0" marL="457200" rtl="0" algn="l">
              <a:spcBef>
                <a:spcPts val="0"/>
              </a:spcBef>
              <a:spcAft>
                <a:spcPts val="0"/>
              </a:spcAft>
              <a:buClr>
                <a:srgbClr val="BC9E14"/>
              </a:buClr>
              <a:buSzPts val="1350"/>
              <a:buAutoNum type="arabicPeriod"/>
            </a:pPr>
            <a:r>
              <a:rPr lang="en" sz="1350">
                <a:solidFill>
                  <a:srgbClr val="BC9E14"/>
                </a:solidFill>
              </a:rPr>
              <a:t>Edge AI can identify discrete patterns, </a:t>
            </a:r>
            <a:r>
              <a:rPr lang="en" sz="1350">
                <a:solidFill>
                  <a:srgbClr val="BC9E14"/>
                </a:solidFill>
              </a:rPr>
              <a:t>identifying</a:t>
            </a:r>
            <a:r>
              <a:rPr lang="en" sz="1350">
                <a:solidFill>
                  <a:srgbClr val="BC9E14"/>
                </a:solidFill>
              </a:rPr>
              <a:t> subtle frequency hops and jamming techniques</a:t>
            </a:r>
            <a:endParaRPr sz="1350">
              <a:solidFill>
                <a:srgbClr val="BC9E14"/>
              </a:solidFill>
            </a:endParaRPr>
          </a:p>
          <a:p>
            <a:pPr indent="-314325" lvl="1" marL="914400" rtl="0" algn="l">
              <a:spcBef>
                <a:spcPts val="0"/>
              </a:spcBef>
              <a:spcAft>
                <a:spcPts val="0"/>
              </a:spcAft>
              <a:buClr>
                <a:srgbClr val="BC9E14"/>
              </a:buClr>
              <a:buSzPts val="1350"/>
              <a:buAutoNum type="alphaLcPeriod"/>
            </a:pPr>
            <a:r>
              <a:rPr lang="en" sz="1350">
                <a:solidFill>
                  <a:srgbClr val="BC9E14"/>
                </a:solidFill>
              </a:rPr>
              <a:t>Identification of potential threats in seemingly </a:t>
            </a:r>
            <a:r>
              <a:rPr lang="en" sz="1350">
                <a:solidFill>
                  <a:srgbClr val="BC9E14"/>
                </a:solidFill>
              </a:rPr>
              <a:t>benign</a:t>
            </a:r>
            <a:r>
              <a:rPr lang="en" sz="1350">
                <a:solidFill>
                  <a:srgbClr val="BC9E14"/>
                </a:solidFill>
              </a:rPr>
              <a:t> data</a:t>
            </a:r>
            <a:endParaRPr sz="1350">
              <a:solidFill>
                <a:srgbClr val="BC9E14"/>
              </a:solidFill>
            </a:endParaRPr>
          </a:p>
          <a:p>
            <a:pPr indent="-314325" lvl="1" marL="914400" rtl="0" algn="l">
              <a:spcBef>
                <a:spcPts val="0"/>
              </a:spcBef>
              <a:spcAft>
                <a:spcPts val="0"/>
              </a:spcAft>
              <a:buClr>
                <a:srgbClr val="BC9E14"/>
              </a:buClr>
              <a:buSzPts val="1350"/>
              <a:buAutoNum type="alphaLcPeriod"/>
            </a:pPr>
            <a:r>
              <a:rPr lang="en" sz="1350">
                <a:solidFill>
                  <a:srgbClr val="BC9E14"/>
                </a:solidFill>
              </a:rPr>
              <a:t>Analysis of rapid and advanced signal obfuscation techniques across the spectrum</a:t>
            </a:r>
            <a:endParaRPr sz="1350">
              <a:solidFill>
                <a:srgbClr val="BC9E14"/>
              </a:solidFill>
            </a:endParaRPr>
          </a:p>
          <a:p>
            <a:pPr indent="-314325" lvl="0" marL="457200" rtl="0" algn="l">
              <a:spcBef>
                <a:spcPts val="0"/>
              </a:spcBef>
              <a:spcAft>
                <a:spcPts val="0"/>
              </a:spcAft>
              <a:buClr>
                <a:srgbClr val="BC9E14"/>
              </a:buClr>
              <a:buSzPts val="1350"/>
              <a:buAutoNum type="arabicPeriod"/>
            </a:pPr>
            <a:r>
              <a:rPr lang="en" sz="1350">
                <a:solidFill>
                  <a:srgbClr val="BC9E14"/>
                </a:solidFill>
              </a:rPr>
              <a:t>Edge ai optimizes targeting, classification, and </a:t>
            </a:r>
            <a:r>
              <a:rPr lang="en" sz="1350">
                <a:solidFill>
                  <a:srgbClr val="BC9E14"/>
                </a:solidFill>
              </a:rPr>
              <a:t>anomaly detection to unify multiple datastreams for high fidelity decision making</a:t>
            </a:r>
            <a:endParaRPr sz="1350">
              <a:solidFill>
                <a:srgbClr val="BC9E14"/>
              </a:solidFill>
            </a:endParaRPr>
          </a:p>
          <a:p>
            <a:pPr indent="-314325" lvl="1" marL="914400" rtl="0" algn="l">
              <a:spcBef>
                <a:spcPts val="0"/>
              </a:spcBef>
              <a:spcAft>
                <a:spcPts val="0"/>
              </a:spcAft>
              <a:buClr>
                <a:srgbClr val="BC9E14"/>
              </a:buClr>
              <a:buSzPts val="1350"/>
              <a:buAutoNum type="alphaLcPeriod"/>
            </a:pPr>
            <a:r>
              <a:rPr lang="en" sz="1350">
                <a:solidFill>
                  <a:srgbClr val="BC9E14"/>
                </a:solidFill>
              </a:rPr>
              <a:t>Reduces false positive rate</a:t>
            </a:r>
            <a:endParaRPr sz="1350">
              <a:solidFill>
                <a:srgbClr val="BC9E14"/>
              </a:solidFill>
            </a:endParaRPr>
          </a:p>
          <a:p>
            <a:pPr indent="-314325" lvl="1" marL="914400" rtl="0" algn="l">
              <a:spcBef>
                <a:spcPts val="0"/>
              </a:spcBef>
              <a:spcAft>
                <a:spcPts val="0"/>
              </a:spcAft>
              <a:buClr>
                <a:srgbClr val="BC9E14"/>
              </a:buClr>
              <a:buSzPts val="1350"/>
              <a:buAutoNum type="alphaLcPeriod"/>
            </a:pPr>
            <a:r>
              <a:rPr lang="en" sz="1350">
                <a:solidFill>
                  <a:srgbClr val="BC9E14"/>
                </a:solidFill>
              </a:rPr>
              <a:t>Rapid identification matching the best elimination method to the target</a:t>
            </a:r>
            <a:endParaRPr sz="1350">
              <a:solidFill>
                <a:srgbClr val="BC9E14"/>
              </a:solidFill>
            </a:endParaRPr>
          </a:p>
          <a:p>
            <a:pPr indent="-314325" lvl="0" marL="457200" rtl="0" algn="l">
              <a:spcBef>
                <a:spcPts val="0"/>
              </a:spcBef>
              <a:spcAft>
                <a:spcPts val="0"/>
              </a:spcAft>
              <a:buClr>
                <a:srgbClr val="BC9E14"/>
              </a:buClr>
              <a:buSzPts val="1350"/>
              <a:buAutoNum type="arabicPeriod"/>
            </a:pPr>
            <a:r>
              <a:rPr lang="en" sz="1350">
                <a:solidFill>
                  <a:srgbClr val="BC9E14"/>
                </a:solidFill>
              </a:rPr>
              <a:t>Evolves with the area and emergence of new technologies</a:t>
            </a:r>
            <a:endParaRPr sz="1350">
              <a:solidFill>
                <a:srgbClr val="BC9E14"/>
              </a:solidFill>
            </a:endParaRPr>
          </a:p>
          <a:p>
            <a:pPr indent="-314325" lvl="1" marL="914400" rtl="0" algn="l">
              <a:spcBef>
                <a:spcPts val="0"/>
              </a:spcBef>
              <a:spcAft>
                <a:spcPts val="0"/>
              </a:spcAft>
              <a:buClr>
                <a:srgbClr val="BC9E14"/>
              </a:buClr>
              <a:buSzPts val="1350"/>
              <a:buAutoNum type="alphaLcPeriod"/>
            </a:pPr>
            <a:r>
              <a:rPr lang="en" sz="1350">
                <a:solidFill>
                  <a:srgbClr val="BC9E14"/>
                </a:solidFill>
              </a:rPr>
              <a:t>Identifies emerging trends and anomalies</a:t>
            </a:r>
            <a:endParaRPr sz="1350">
              <a:solidFill>
                <a:srgbClr val="BC9E14"/>
              </a:solidFill>
            </a:endParaRPr>
          </a:p>
          <a:p>
            <a:pPr indent="-314325" lvl="1" marL="914400" rtl="0" algn="l">
              <a:spcBef>
                <a:spcPts val="0"/>
              </a:spcBef>
              <a:spcAft>
                <a:spcPts val="0"/>
              </a:spcAft>
              <a:buClr>
                <a:srgbClr val="BC9E14"/>
              </a:buClr>
              <a:buSzPts val="1350"/>
              <a:buAutoNum type="alphaLcPeriod"/>
            </a:pPr>
            <a:r>
              <a:rPr lang="en" sz="1350">
                <a:solidFill>
                  <a:srgbClr val="BC9E14"/>
                </a:solidFill>
              </a:rPr>
              <a:t>Responsive to environmental stimuli and changing battlefield tactics</a:t>
            </a:r>
            <a:endParaRPr sz="1350">
              <a:solidFill>
                <a:srgbClr val="BC9E14"/>
              </a:solidFill>
            </a:endParaRPr>
          </a:p>
        </p:txBody>
      </p:sp>
      <p:pic>
        <p:nvPicPr>
          <p:cNvPr id="213" name="Google Shape;213;p27"/>
          <p:cNvPicPr preferRelativeResize="0"/>
          <p:nvPr/>
        </p:nvPicPr>
        <p:blipFill>
          <a:blip r:embed="rId3">
            <a:alphaModFix/>
          </a:blip>
          <a:stretch>
            <a:fillRect/>
          </a:stretch>
        </p:blipFill>
        <p:spPr>
          <a:xfrm>
            <a:off x="266650" y="-10400"/>
            <a:ext cx="1156951" cy="1156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63" name="Google Shape;63;p1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FC032"/>
                </a:solidFill>
                <a:latin typeface="Play"/>
                <a:ea typeface="Play"/>
                <a:cs typeface="Play"/>
                <a:sym typeface="Play"/>
              </a:rPr>
              <a:t>Who We Are:</a:t>
            </a:r>
            <a:endParaRPr>
              <a:solidFill>
                <a:srgbClr val="DFC032"/>
              </a:solidFill>
              <a:latin typeface="Play"/>
              <a:ea typeface="Play"/>
              <a:cs typeface="Play"/>
              <a:sym typeface="Play"/>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4325" lvl="0" marL="457200" rtl="0" algn="l">
              <a:lnSpc>
                <a:spcPct val="175000"/>
              </a:lnSpc>
              <a:spcBef>
                <a:spcPts val="0"/>
              </a:spcBef>
              <a:spcAft>
                <a:spcPts val="0"/>
              </a:spcAft>
              <a:buClr>
                <a:srgbClr val="DFC032"/>
              </a:buClr>
              <a:buSzPts val="1350"/>
              <a:buFont typeface="Times New Roman"/>
              <a:buChar char="●"/>
            </a:pPr>
            <a:r>
              <a:rPr b="1" lang="en" sz="1300">
                <a:solidFill>
                  <a:srgbClr val="DFC032"/>
                </a:solidFill>
                <a:latin typeface="Play"/>
                <a:ea typeface="Play"/>
                <a:cs typeface="Play"/>
                <a:sym typeface="Play"/>
              </a:rPr>
              <a:t>Company Description: </a:t>
            </a:r>
            <a:r>
              <a:rPr lang="en" sz="1300">
                <a:solidFill>
                  <a:srgbClr val="DFC032"/>
                </a:solidFill>
                <a:latin typeface="Play"/>
                <a:ea typeface="Play"/>
                <a:cs typeface="Play"/>
                <a:sym typeface="Play"/>
              </a:rPr>
              <a:t>CIAN WRITES. Unfortunately, they recommend talking about how new the company is, what you can produce now (very little), and what you plan to produce ( a lot)</a:t>
            </a:r>
            <a:endParaRPr sz="1300">
              <a:solidFill>
                <a:srgbClr val="DFC032"/>
              </a:solidFill>
              <a:latin typeface="Play"/>
              <a:ea typeface="Play"/>
              <a:cs typeface="Play"/>
              <a:sym typeface="Play"/>
            </a:endParaRPr>
          </a:p>
          <a:p>
            <a:pPr indent="0" lvl="0" marL="457200" rtl="0" algn="l">
              <a:lnSpc>
                <a:spcPct val="175000"/>
              </a:lnSpc>
              <a:spcBef>
                <a:spcPts val="1200"/>
              </a:spcBef>
              <a:spcAft>
                <a:spcPts val="0"/>
              </a:spcAft>
              <a:buNone/>
            </a:pPr>
            <a:r>
              <a:t/>
            </a:r>
            <a:endParaRPr sz="1300">
              <a:solidFill>
                <a:srgbClr val="DFC032"/>
              </a:solidFill>
              <a:latin typeface="Play"/>
              <a:ea typeface="Play"/>
              <a:cs typeface="Play"/>
              <a:sym typeface="Play"/>
            </a:endParaRPr>
          </a:p>
          <a:p>
            <a:pPr indent="0" lvl="0" marL="0" rtl="0" algn="l">
              <a:spcBef>
                <a:spcPts val="1200"/>
              </a:spcBef>
              <a:spcAft>
                <a:spcPts val="1200"/>
              </a:spcAft>
              <a:buNone/>
            </a:pPr>
            <a:r>
              <a:t/>
            </a:r>
            <a:endParaRPr>
              <a:solidFill>
                <a:srgbClr val="DFC032"/>
              </a:solidFill>
              <a:latin typeface="Play"/>
              <a:ea typeface="Play"/>
              <a:cs typeface="Play"/>
              <a:sym typeface="Play"/>
            </a:endParaRPr>
          </a:p>
        </p:txBody>
      </p:sp>
      <p:pic>
        <p:nvPicPr>
          <p:cNvPr id="65" name="Google Shape;65;p14"/>
          <p:cNvPicPr preferRelativeResize="0"/>
          <p:nvPr/>
        </p:nvPicPr>
        <p:blipFill>
          <a:blip r:embed="rId3">
            <a:alphaModFix/>
          </a:blip>
          <a:stretch>
            <a:fillRect/>
          </a:stretch>
        </p:blipFill>
        <p:spPr>
          <a:xfrm>
            <a:off x="4889850" y="2095500"/>
            <a:ext cx="952500" cy="952500"/>
          </a:xfrm>
          <a:prstGeom prst="rect">
            <a:avLst/>
          </a:prstGeom>
          <a:noFill/>
          <a:ln>
            <a:noFill/>
          </a:ln>
        </p:spPr>
      </p:pic>
      <p:pic>
        <p:nvPicPr>
          <p:cNvPr id="66" name="Google Shape;66;p14"/>
          <p:cNvPicPr preferRelativeResize="0"/>
          <p:nvPr/>
        </p:nvPicPr>
        <p:blipFill>
          <a:blip r:embed="rId4">
            <a:alphaModFix/>
          </a:blip>
          <a:stretch>
            <a:fillRect/>
          </a:stretch>
        </p:blipFill>
        <p:spPr>
          <a:xfrm>
            <a:off x="767775" y="3768550"/>
            <a:ext cx="942975" cy="952500"/>
          </a:xfrm>
          <a:prstGeom prst="rect">
            <a:avLst/>
          </a:prstGeom>
          <a:noFill/>
          <a:ln>
            <a:noFill/>
          </a:ln>
        </p:spPr>
      </p:pic>
      <p:pic>
        <p:nvPicPr>
          <p:cNvPr id="67" name="Google Shape;67;p14"/>
          <p:cNvPicPr preferRelativeResize="0"/>
          <p:nvPr/>
        </p:nvPicPr>
        <p:blipFill>
          <a:blip r:embed="rId5">
            <a:alphaModFix/>
          </a:blip>
          <a:stretch>
            <a:fillRect/>
          </a:stretch>
        </p:blipFill>
        <p:spPr>
          <a:xfrm>
            <a:off x="4889850" y="3768550"/>
            <a:ext cx="952500" cy="952500"/>
          </a:xfrm>
          <a:prstGeom prst="rect">
            <a:avLst/>
          </a:prstGeom>
          <a:noFill/>
          <a:ln>
            <a:noFill/>
          </a:ln>
        </p:spPr>
      </p:pic>
      <p:sp>
        <p:nvSpPr>
          <p:cNvPr id="68" name="Google Shape;68;p14"/>
          <p:cNvSpPr txBox="1"/>
          <p:nvPr/>
        </p:nvSpPr>
        <p:spPr>
          <a:xfrm>
            <a:off x="5935600" y="3768550"/>
            <a:ext cx="2849100" cy="13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FC032"/>
                </a:solidFill>
                <a:latin typeface="Play"/>
                <a:ea typeface="Play"/>
                <a:cs typeface="Play"/>
                <a:sym typeface="Play"/>
              </a:rPr>
              <a:t>Michael Lamiman</a:t>
            </a:r>
            <a:endParaRPr sz="1800">
              <a:solidFill>
                <a:srgbClr val="DFC032"/>
              </a:solidFill>
              <a:latin typeface="Play"/>
              <a:ea typeface="Play"/>
              <a:cs typeface="Play"/>
              <a:sym typeface="Play"/>
            </a:endParaRPr>
          </a:p>
          <a:p>
            <a:pPr indent="0" lvl="0" marL="0" rtl="0" algn="l">
              <a:spcBef>
                <a:spcPts val="0"/>
              </a:spcBef>
              <a:spcAft>
                <a:spcPts val="0"/>
              </a:spcAft>
              <a:buNone/>
            </a:pPr>
            <a:r>
              <a:rPr lang="en" sz="1200">
                <a:solidFill>
                  <a:srgbClr val="DFC032"/>
                </a:solidFill>
                <a:latin typeface="Play"/>
                <a:ea typeface="Play"/>
                <a:cs typeface="Play"/>
                <a:sym typeface="Play"/>
              </a:rPr>
              <a:t>Honors Computer Engineering</a:t>
            </a:r>
            <a:endParaRPr sz="1200">
              <a:solidFill>
                <a:srgbClr val="DFC032"/>
              </a:solidFill>
              <a:latin typeface="Play"/>
              <a:ea typeface="Play"/>
              <a:cs typeface="Play"/>
              <a:sym typeface="Play"/>
            </a:endParaRPr>
          </a:p>
          <a:p>
            <a:pPr indent="0" lvl="0" marL="0" rtl="0" algn="l">
              <a:spcBef>
                <a:spcPts val="0"/>
              </a:spcBef>
              <a:spcAft>
                <a:spcPts val="0"/>
              </a:spcAft>
              <a:buNone/>
            </a:pPr>
            <a:r>
              <a:rPr lang="en" sz="1200">
                <a:solidFill>
                  <a:srgbClr val="DFC032"/>
                </a:solidFill>
                <a:latin typeface="Play"/>
                <a:ea typeface="Play"/>
                <a:cs typeface="Play"/>
                <a:sym typeface="Play"/>
              </a:rPr>
              <a:t>Power Systems and Automation Intern at Nucor, CV expert, Former NASA Quantum computing intern, Targeting Lead for NDS CUAS</a:t>
            </a:r>
            <a:endParaRPr sz="1200">
              <a:solidFill>
                <a:srgbClr val="DFC032"/>
              </a:solidFill>
              <a:latin typeface="Play"/>
              <a:ea typeface="Play"/>
              <a:cs typeface="Play"/>
              <a:sym typeface="Play"/>
            </a:endParaRPr>
          </a:p>
          <a:p>
            <a:pPr indent="0" lvl="0" marL="0" rtl="0" algn="l">
              <a:spcBef>
                <a:spcPts val="0"/>
              </a:spcBef>
              <a:spcAft>
                <a:spcPts val="0"/>
              </a:spcAft>
              <a:buNone/>
            </a:pPr>
            <a:r>
              <a:t/>
            </a:r>
            <a:endParaRPr sz="1200">
              <a:solidFill>
                <a:srgbClr val="DFC032"/>
              </a:solidFill>
              <a:latin typeface="Play"/>
              <a:ea typeface="Play"/>
              <a:cs typeface="Play"/>
              <a:sym typeface="Play"/>
            </a:endParaRPr>
          </a:p>
        </p:txBody>
      </p:sp>
      <p:sp>
        <p:nvSpPr>
          <p:cNvPr id="69" name="Google Shape;69;p14"/>
          <p:cNvSpPr txBox="1"/>
          <p:nvPr/>
        </p:nvSpPr>
        <p:spPr>
          <a:xfrm>
            <a:off x="1875750" y="3712600"/>
            <a:ext cx="2849100" cy="10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FC032"/>
                </a:solidFill>
                <a:latin typeface="Play"/>
                <a:ea typeface="Play"/>
                <a:cs typeface="Play"/>
                <a:sym typeface="Play"/>
              </a:rPr>
              <a:t>Zachary Kirkeby</a:t>
            </a:r>
            <a:endParaRPr sz="1800">
              <a:solidFill>
                <a:srgbClr val="DFC032"/>
              </a:solidFill>
              <a:latin typeface="Play"/>
              <a:ea typeface="Play"/>
              <a:cs typeface="Play"/>
              <a:sym typeface="Play"/>
            </a:endParaRPr>
          </a:p>
          <a:p>
            <a:pPr indent="0" lvl="0" marL="0" rtl="0" algn="l">
              <a:spcBef>
                <a:spcPts val="0"/>
              </a:spcBef>
              <a:spcAft>
                <a:spcPts val="0"/>
              </a:spcAft>
              <a:buNone/>
            </a:pPr>
            <a:r>
              <a:rPr lang="en" sz="1200">
                <a:solidFill>
                  <a:srgbClr val="DFC032"/>
                </a:solidFill>
                <a:latin typeface="Play"/>
                <a:ea typeface="Play"/>
                <a:cs typeface="Play"/>
                <a:sym typeface="Play"/>
              </a:rPr>
              <a:t>Computer Science</a:t>
            </a:r>
            <a:endParaRPr sz="1200">
              <a:solidFill>
                <a:srgbClr val="DFC032"/>
              </a:solidFill>
              <a:latin typeface="Play"/>
              <a:ea typeface="Play"/>
              <a:cs typeface="Play"/>
              <a:sym typeface="Play"/>
            </a:endParaRPr>
          </a:p>
          <a:p>
            <a:pPr indent="0" lvl="0" marL="0" rtl="0" algn="l">
              <a:spcBef>
                <a:spcPts val="0"/>
              </a:spcBef>
              <a:spcAft>
                <a:spcPts val="0"/>
              </a:spcAft>
              <a:buNone/>
            </a:pPr>
            <a:r>
              <a:rPr lang="en" sz="1200">
                <a:solidFill>
                  <a:srgbClr val="DFC032"/>
                </a:solidFill>
                <a:latin typeface="Play"/>
                <a:ea typeface="Play"/>
                <a:cs typeface="Play"/>
                <a:sym typeface="Play"/>
              </a:rPr>
              <a:t>Former R&amp;D Intern at Sandia, SWE Intern at Northrop Grumman, Security Researcher, Security and RF expert, Cybersecurity Lead for NDS</a:t>
            </a:r>
            <a:endParaRPr sz="1200">
              <a:solidFill>
                <a:srgbClr val="DFC032"/>
              </a:solidFill>
              <a:latin typeface="Play"/>
              <a:ea typeface="Play"/>
              <a:cs typeface="Play"/>
              <a:sym typeface="Play"/>
            </a:endParaRPr>
          </a:p>
          <a:p>
            <a:pPr indent="0" lvl="0" marL="0" rtl="0" algn="l">
              <a:spcBef>
                <a:spcPts val="0"/>
              </a:spcBef>
              <a:spcAft>
                <a:spcPts val="0"/>
              </a:spcAft>
              <a:buNone/>
            </a:pPr>
            <a:r>
              <a:t/>
            </a:r>
            <a:endParaRPr sz="1200">
              <a:solidFill>
                <a:srgbClr val="DFC032"/>
              </a:solidFill>
              <a:latin typeface="Play"/>
              <a:ea typeface="Play"/>
              <a:cs typeface="Play"/>
              <a:sym typeface="Play"/>
            </a:endParaRPr>
          </a:p>
        </p:txBody>
      </p:sp>
      <p:sp>
        <p:nvSpPr>
          <p:cNvPr id="70" name="Google Shape;70;p14"/>
          <p:cNvSpPr txBox="1"/>
          <p:nvPr/>
        </p:nvSpPr>
        <p:spPr>
          <a:xfrm>
            <a:off x="5935600" y="1944300"/>
            <a:ext cx="3208500" cy="10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FC032"/>
                </a:solidFill>
                <a:latin typeface="Play"/>
                <a:ea typeface="Play"/>
                <a:cs typeface="Play"/>
                <a:sym typeface="Play"/>
              </a:rPr>
              <a:t>Aditya Singh</a:t>
            </a:r>
            <a:endParaRPr sz="1800">
              <a:solidFill>
                <a:srgbClr val="DFC032"/>
              </a:solidFill>
              <a:latin typeface="Play"/>
              <a:ea typeface="Play"/>
              <a:cs typeface="Play"/>
              <a:sym typeface="Play"/>
            </a:endParaRPr>
          </a:p>
          <a:p>
            <a:pPr indent="0" lvl="0" marL="0" rtl="0" algn="l">
              <a:spcBef>
                <a:spcPts val="0"/>
              </a:spcBef>
              <a:spcAft>
                <a:spcPts val="0"/>
              </a:spcAft>
              <a:buNone/>
            </a:pPr>
            <a:r>
              <a:rPr lang="en" sz="1200">
                <a:solidFill>
                  <a:srgbClr val="DFC032"/>
                </a:solidFill>
                <a:latin typeface="Play"/>
                <a:ea typeface="Play"/>
                <a:cs typeface="Play"/>
                <a:sym typeface="Play"/>
              </a:rPr>
              <a:t>Aeronautical and Astronautical Engineering</a:t>
            </a:r>
            <a:endParaRPr sz="1200">
              <a:solidFill>
                <a:srgbClr val="DFC032"/>
              </a:solidFill>
              <a:latin typeface="Play"/>
              <a:ea typeface="Play"/>
              <a:cs typeface="Play"/>
              <a:sym typeface="Play"/>
            </a:endParaRPr>
          </a:p>
          <a:p>
            <a:pPr indent="0" lvl="0" marL="0" rtl="0" algn="l">
              <a:spcBef>
                <a:spcPts val="0"/>
              </a:spcBef>
              <a:spcAft>
                <a:spcPts val="0"/>
              </a:spcAft>
              <a:buNone/>
            </a:pPr>
            <a:r>
              <a:rPr lang="en" sz="1200">
                <a:solidFill>
                  <a:srgbClr val="DFC032"/>
                </a:solidFill>
                <a:latin typeface="Play"/>
                <a:ea typeface="Play"/>
                <a:cs typeface="Play"/>
                <a:sym typeface="Play"/>
              </a:rPr>
              <a:t>Lead Engineer of the NDS CUAS Systems Engineer Intern at Leonardo DRS (C-UAS and Missile Interceptor Teams)</a:t>
            </a:r>
            <a:endParaRPr sz="1200">
              <a:solidFill>
                <a:srgbClr val="DFC032"/>
              </a:solidFill>
              <a:latin typeface="Play"/>
              <a:ea typeface="Play"/>
              <a:cs typeface="Play"/>
              <a:sym typeface="Play"/>
            </a:endParaRPr>
          </a:p>
          <a:p>
            <a:pPr indent="0" lvl="0" marL="0" rtl="0" algn="l">
              <a:spcBef>
                <a:spcPts val="0"/>
              </a:spcBef>
              <a:spcAft>
                <a:spcPts val="0"/>
              </a:spcAft>
              <a:buNone/>
            </a:pPr>
            <a:r>
              <a:t/>
            </a:r>
            <a:endParaRPr sz="1200">
              <a:solidFill>
                <a:srgbClr val="DFC032"/>
              </a:solidFill>
              <a:latin typeface="Play"/>
              <a:ea typeface="Play"/>
              <a:cs typeface="Play"/>
              <a:sym typeface="Play"/>
            </a:endParaRPr>
          </a:p>
        </p:txBody>
      </p:sp>
      <p:sp>
        <p:nvSpPr>
          <p:cNvPr id="71" name="Google Shape;71;p14"/>
          <p:cNvSpPr txBox="1"/>
          <p:nvPr/>
        </p:nvSpPr>
        <p:spPr>
          <a:xfrm>
            <a:off x="5649675" y="538500"/>
            <a:ext cx="350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72" name="Google Shape;72;p14"/>
          <p:cNvSpPr txBox="1"/>
          <p:nvPr/>
        </p:nvSpPr>
        <p:spPr>
          <a:xfrm>
            <a:off x="1878151" y="1922400"/>
            <a:ext cx="3011700" cy="10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FC032"/>
                </a:solidFill>
                <a:latin typeface="Play"/>
                <a:ea typeface="Play"/>
                <a:cs typeface="Play"/>
                <a:sym typeface="Play"/>
              </a:rPr>
              <a:t>Cian Mansfield</a:t>
            </a:r>
            <a:endParaRPr sz="1800">
              <a:solidFill>
                <a:srgbClr val="DFC032"/>
              </a:solidFill>
              <a:latin typeface="Play"/>
              <a:ea typeface="Play"/>
              <a:cs typeface="Play"/>
              <a:sym typeface="Play"/>
            </a:endParaRPr>
          </a:p>
          <a:p>
            <a:pPr indent="0" lvl="0" marL="0" rtl="0" algn="l">
              <a:spcBef>
                <a:spcPts val="0"/>
              </a:spcBef>
              <a:spcAft>
                <a:spcPts val="0"/>
              </a:spcAft>
              <a:buNone/>
            </a:pPr>
            <a:r>
              <a:rPr lang="en" sz="1200">
                <a:solidFill>
                  <a:srgbClr val="DFC032"/>
                </a:solidFill>
                <a:latin typeface="Play"/>
                <a:ea typeface="Play"/>
                <a:cs typeface="Play"/>
                <a:sym typeface="Play"/>
              </a:rPr>
              <a:t>Computer Engineering</a:t>
            </a:r>
            <a:endParaRPr sz="1200">
              <a:solidFill>
                <a:srgbClr val="DFC032"/>
              </a:solidFill>
              <a:latin typeface="Play"/>
              <a:ea typeface="Play"/>
              <a:cs typeface="Play"/>
              <a:sym typeface="Play"/>
            </a:endParaRPr>
          </a:p>
          <a:p>
            <a:pPr indent="0" lvl="0" marL="0" rtl="0" algn="l">
              <a:spcBef>
                <a:spcPts val="0"/>
              </a:spcBef>
              <a:spcAft>
                <a:spcPts val="0"/>
              </a:spcAft>
              <a:buNone/>
            </a:pPr>
            <a:r>
              <a:rPr lang="en" sz="1200">
                <a:solidFill>
                  <a:srgbClr val="DFC032"/>
                </a:solidFill>
                <a:latin typeface="Play"/>
                <a:ea typeface="Play"/>
                <a:cs typeface="Play"/>
                <a:sym typeface="Play"/>
              </a:rPr>
              <a:t>Former Flight Test Engineer w/ the USAF’s 96th </a:t>
            </a:r>
            <a:r>
              <a:rPr lang="en" sz="1200">
                <a:solidFill>
                  <a:srgbClr val="DFC032"/>
                </a:solidFill>
                <a:latin typeface="Play"/>
                <a:ea typeface="Play"/>
                <a:cs typeface="Play"/>
                <a:sym typeface="Play"/>
              </a:rPr>
              <a:t>Operations</a:t>
            </a:r>
            <a:r>
              <a:rPr lang="en" sz="1200">
                <a:solidFill>
                  <a:srgbClr val="DFC032"/>
                </a:solidFill>
                <a:latin typeface="Play"/>
                <a:ea typeface="Play"/>
                <a:cs typeface="Play"/>
                <a:sym typeface="Play"/>
              </a:rPr>
              <a:t> Group; </a:t>
            </a:r>
            <a:endParaRPr sz="1200">
              <a:solidFill>
                <a:srgbClr val="DFC032"/>
              </a:solidFill>
              <a:latin typeface="Play"/>
              <a:ea typeface="Play"/>
              <a:cs typeface="Play"/>
              <a:sym typeface="Play"/>
            </a:endParaRPr>
          </a:p>
          <a:p>
            <a:pPr indent="0" lvl="0" marL="0" rtl="0" algn="l">
              <a:spcBef>
                <a:spcPts val="0"/>
              </a:spcBef>
              <a:spcAft>
                <a:spcPts val="0"/>
              </a:spcAft>
              <a:buNone/>
            </a:pPr>
            <a:r>
              <a:rPr lang="en" sz="1200">
                <a:solidFill>
                  <a:srgbClr val="DFC032"/>
                </a:solidFill>
                <a:latin typeface="Play"/>
                <a:ea typeface="Play"/>
                <a:cs typeface="Play"/>
                <a:sym typeface="Play"/>
              </a:rPr>
              <a:t>Current FTE with Autonodyne LLC</a:t>
            </a:r>
            <a:endParaRPr sz="1200">
              <a:solidFill>
                <a:srgbClr val="DFC032"/>
              </a:solidFill>
              <a:latin typeface="Play"/>
              <a:ea typeface="Play"/>
              <a:cs typeface="Play"/>
              <a:sym typeface="Play"/>
            </a:endParaRPr>
          </a:p>
          <a:p>
            <a:pPr indent="0" lvl="0" marL="0" rtl="0" algn="l">
              <a:spcBef>
                <a:spcPts val="0"/>
              </a:spcBef>
              <a:spcAft>
                <a:spcPts val="0"/>
              </a:spcAft>
              <a:buNone/>
            </a:pPr>
            <a:r>
              <a:rPr lang="en" sz="1200">
                <a:solidFill>
                  <a:srgbClr val="DFC032"/>
                </a:solidFill>
                <a:latin typeface="Play"/>
                <a:ea typeface="Play"/>
                <a:cs typeface="Play"/>
                <a:sym typeface="Play"/>
              </a:rPr>
              <a:t>Founder &amp; President of the National Defense Society, Founder of Balor</a:t>
            </a:r>
            <a:endParaRPr sz="1200">
              <a:solidFill>
                <a:srgbClr val="DFC032"/>
              </a:solidFill>
              <a:latin typeface="Play"/>
              <a:ea typeface="Play"/>
              <a:cs typeface="Play"/>
              <a:sym typeface="Play"/>
            </a:endParaRPr>
          </a:p>
        </p:txBody>
      </p:sp>
      <p:pic>
        <p:nvPicPr>
          <p:cNvPr id="73" name="Google Shape;73;p14" title="cropped headshot.jpg"/>
          <p:cNvPicPr preferRelativeResize="0"/>
          <p:nvPr/>
        </p:nvPicPr>
        <p:blipFill>
          <a:blip r:embed="rId6">
            <a:alphaModFix/>
          </a:blip>
          <a:stretch>
            <a:fillRect/>
          </a:stretch>
        </p:blipFill>
        <p:spPr>
          <a:xfrm>
            <a:off x="763000" y="2095500"/>
            <a:ext cx="952500" cy="95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79" name="Google Shape;79;p15"/>
          <p:cNvSpPr txBox="1"/>
          <p:nvPr>
            <p:ph type="title"/>
          </p:nvPr>
        </p:nvSpPr>
        <p:spPr>
          <a:xfrm>
            <a:off x="311700" y="2817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DFC032"/>
                </a:solidFill>
                <a:latin typeface="Play"/>
                <a:ea typeface="Play"/>
                <a:cs typeface="Play"/>
                <a:sym typeface="Play"/>
              </a:rPr>
              <a:t>Executive Summary</a:t>
            </a:r>
            <a:endParaRPr>
              <a:solidFill>
                <a:srgbClr val="DFC032"/>
              </a:solidFill>
              <a:latin typeface="Play"/>
              <a:ea typeface="Play"/>
              <a:cs typeface="Play"/>
              <a:sym typeface="Play"/>
            </a:endParaRPr>
          </a:p>
        </p:txBody>
      </p:sp>
      <p:sp>
        <p:nvSpPr>
          <p:cNvPr id="80" name="Google Shape;8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SzPts val="1350"/>
              <a:buAutoNum type="arabicPeriod"/>
            </a:pPr>
            <a:r>
              <a:rPr lang="en" sz="1350"/>
              <a:t>A two part system combining a full band Radio Frequency Scanner and a Turret Mounted CV system, integrated with an Edge AI and networked with short range communications</a:t>
            </a:r>
            <a:endParaRPr sz="1350"/>
          </a:p>
          <a:p>
            <a:pPr indent="-314325" lvl="0" marL="457200" rtl="0" algn="l">
              <a:spcBef>
                <a:spcPts val="0"/>
              </a:spcBef>
              <a:spcAft>
                <a:spcPts val="0"/>
              </a:spcAft>
              <a:buSzPts val="1350"/>
              <a:buAutoNum type="arabicPeriod"/>
            </a:pPr>
            <a:r>
              <a:rPr lang="en" sz="1350"/>
              <a:t>This system is man portable, and can be deployed by individual personnel on the battlefield or in the civilian world, and immediately begin collecting data on the UAS systems in the area</a:t>
            </a:r>
            <a:endParaRPr sz="1350"/>
          </a:p>
          <a:p>
            <a:pPr indent="0" lvl="0" marL="0" rtl="0" algn="l">
              <a:spcBef>
                <a:spcPts val="1200"/>
              </a:spcBef>
              <a:spcAft>
                <a:spcPts val="1200"/>
              </a:spcAft>
              <a:buNone/>
            </a:pPr>
            <a:r>
              <a:t/>
            </a:r>
            <a:endParaRPr sz="1350"/>
          </a:p>
        </p:txBody>
      </p:sp>
      <p:sp>
        <p:nvSpPr>
          <p:cNvPr id="81" name="Google Shape;81;p15"/>
          <p:cNvSpPr txBox="1"/>
          <p:nvPr/>
        </p:nvSpPr>
        <p:spPr>
          <a:xfrm>
            <a:off x="1619975" y="2328075"/>
            <a:ext cx="5686500" cy="245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1350">
                <a:solidFill>
                  <a:srgbClr val="DFC032"/>
                </a:solidFill>
                <a:latin typeface="Play"/>
                <a:ea typeface="Play"/>
                <a:cs typeface="Play"/>
                <a:sym typeface="Play"/>
              </a:rPr>
              <a:t>The Process:</a:t>
            </a:r>
            <a:endParaRPr b="1" sz="1350">
              <a:solidFill>
                <a:srgbClr val="DFC032"/>
              </a:solidFill>
              <a:latin typeface="Play"/>
              <a:ea typeface="Play"/>
              <a:cs typeface="Play"/>
              <a:sym typeface="Play"/>
            </a:endParaRPr>
          </a:p>
          <a:p>
            <a:pPr indent="-314325" lvl="0" marL="457200" rtl="0" algn="l">
              <a:lnSpc>
                <a:spcPct val="115000"/>
              </a:lnSpc>
              <a:spcBef>
                <a:spcPts val="1200"/>
              </a:spcBef>
              <a:spcAft>
                <a:spcPts val="0"/>
              </a:spcAft>
              <a:buClr>
                <a:srgbClr val="DFC032"/>
              </a:buClr>
              <a:buSzPts val="1350"/>
              <a:buFont typeface="Play"/>
              <a:buAutoNum type="arabicPeriod"/>
            </a:pPr>
            <a:r>
              <a:rPr lang="en" sz="1350">
                <a:solidFill>
                  <a:srgbClr val="DFC032"/>
                </a:solidFill>
                <a:latin typeface="Play"/>
                <a:ea typeface="Play"/>
                <a:cs typeface="Play"/>
                <a:sym typeface="Play"/>
              </a:rPr>
              <a:t>Radio Frequency Scanners perform initial detection, and determines target direction, heading, and collects communication data</a:t>
            </a:r>
            <a:endParaRPr sz="1350">
              <a:solidFill>
                <a:srgbClr val="DFC032"/>
              </a:solidFill>
              <a:latin typeface="Play"/>
              <a:ea typeface="Play"/>
              <a:cs typeface="Play"/>
              <a:sym typeface="Play"/>
            </a:endParaRPr>
          </a:p>
          <a:p>
            <a:pPr indent="-314325" lvl="0" marL="457200" rtl="0" algn="l">
              <a:lnSpc>
                <a:spcPct val="115000"/>
              </a:lnSpc>
              <a:spcBef>
                <a:spcPts val="0"/>
              </a:spcBef>
              <a:spcAft>
                <a:spcPts val="0"/>
              </a:spcAft>
              <a:buClr>
                <a:srgbClr val="DFC032"/>
              </a:buClr>
              <a:buSzPts val="1350"/>
              <a:buFont typeface="Play"/>
              <a:buAutoNum type="arabicPeriod"/>
            </a:pPr>
            <a:r>
              <a:rPr lang="en" sz="1350">
                <a:solidFill>
                  <a:srgbClr val="DFC032"/>
                </a:solidFill>
                <a:latin typeface="Play"/>
                <a:ea typeface="Play"/>
                <a:cs typeface="Play"/>
                <a:sym typeface="Play"/>
              </a:rPr>
              <a:t>Computer Vision System then points at, and collects in-depth visual data on the target</a:t>
            </a:r>
            <a:endParaRPr sz="1350">
              <a:solidFill>
                <a:srgbClr val="DFC032"/>
              </a:solidFill>
              <a:latin typeface="Play"/>
              <a:ea typeface="Play"/>
              <a:cs typeface="Play"/>
              <a:sym typeface="Play"/>
            </a:endParaRPr>
          </a:p>
          <a:p>
            <a:pPr indent="-314325" lvl="0" marL="457200" rtl="0" algn="l">
              <a:lnSpc>
                <a:spcPct val="115000"/>
              </a:lnSpc>
              <a:spcBef>
                <a:spcPts val="0"/>
              </a:spcBef>
              <a:spcAft>
                <a:spcPts val="0"/>
              </a:spcAft>
              <a:buClr>
                <a:srgbClr val="DFC032"/>
              </a:buClr>
              <a:buSzPts val="1350"/>
              <a:buFont typeface="Play"/>
              <a:buAutoNum type="arabicPeriod"/>
            </a:pPr>
            <a:r>
              <a:rPr lang="en" sz="1350">
                <a:solidFill>
                  <a:srgbClr val="DFC032"/>
                </a:solidFill>
                <a:latin typeface="Play"/>
                <a:ea typeface="Play"/>
                <a:cs typeface="Play"/>
                <a:sym typeface="Play"/>
              </a:rPr>
              <a:t>Edge AI uses the collected data to recommend individual system response, and communicate with other units to create a cohesive, live view of the operating space</a:t>
            </a:r>
            <a:endParaRPr sz="1800">
              <a:solidFill>
                <a:srgbClr val="DFC032"/>
              </a:solidFill>
              <a:latin typeface="Play"/>
              <a:ea typeface="Play"/>
              <a:cs typeface="Play"/>
              <a:sym typeface="Play"/>
            </a:endParaRPr>
          </a:p>
        </p:txBody>
      </p:sp>
      <p:sp>
        <p:nvSpPr>
          <p:cNvPr id="82" name="Google Shape;82;p15"/>
          <p:cNvSpPr/>
          <p:nvPr/>
        </p:nvSpPr>
        <p:spPr>
          <a:xfrm>
            <a:off x="437775" y="2651425"/>
            <a:ext cx="1017900" cy="178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lay"/>
                <a:ea typeface="Play"/>
                <a:cs typeface="Play"/>
                <a:sym typeface="Play"/>
              </a:rPr>
              <a:t>Something here maybe </a:t>
            </a:r>
            <a:endParaRPr>
              <a:latin typeface="Play"/>
              <a:ea typeface="Play"/>
              <a:cs typeface="Play"/>
              <a:sym typeface="Play"/>
            </a:endParaRPr>
          </a:p>
        </p:txBody>
      </p:sp>
      <p:sp>
        <p:nvSpPr>
          <p:cNvPr id="83" name="Google Shape;83;p15"/>
          <p:cNvSpPr/>
          <p:nvPr/>
        </p:nvSpPr>
        <p:spPr>
          <a:xfrm>
            <a:off x="7470775" y="2571750"/>
            <a:ext cx="1017900" cy="178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lay"/>
                <a:ea typeface="Play"/>
                <a:cs typeface="Play"/>
                <a:sym typeface="Play"/>
              </a:rPr>
              <a:t>Something here maybe </a:t>
            </a:r>
            <a:endParaRPr>
              <a:latin typeface="Play"/>
              <a:ea typeface="Play"/>
              <a:cs typeface="Play"/>
              <a:sym typeface="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89" name="Google Shape;89;p16"/>
          <p:cNvSpPr txBox="1"/>
          <p:nvPr>
            <p:ph type="title"/>
          </p:nvPr>
        </p:nvSpPr>
        <p:spPr>
          <a:xfrm>
            <a:off x="311700" y="2392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DFC032"/>
                </a:solidFill>
                <a:latin typeface="Play"/>
                <a:ea typeface="Play"/>
                <a:cs typeface="Play"/>
                <a:sym typeface="Play"/>
              </a:rPr>
              <a:t>DOD Mission Needs</a:t>
            </a:r>
            <a:endParaRPr>
              <a:solidFill>
                <a:srgbClr val="DFC032"/>
              </a:solidFill>
              <a:latin typeface="Play"/>
              <a:ea typeface="Play"/>
              <a:cs typeface="Play"/>
              <a:sym typeface="Play"/>
            </a:endParaRPr>
          </a:p>
        </p:txBody>
      </p:sp>
      <p:sp>
        <p:nvSpPr>
          <p:cNvPr id="90" name="Google Shape;90;p16"/>
          <p:cNvSpPr txBox="1"/>
          <p:nvPr>
            <p:ph idx="1" type="body"/>
          </p:nvPr>
        </p:nvSpPr>
        <p:spPr>
          <a:xfrm>
            <a:off x="311700" y="1474925"/>
            <a:ext cx="4260300" cy="14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50"/>
              <a:t>Deepen our Understanding and Awareness of Unmanned Systems Trends and Threat</a:t>
            </a:r>
            <a:endParaRPr sz="1350"/>
          </a:p>
          <a:p>
            <a:pPr indent="0" lvl="0" marL="0" rtl="0" algn="ctr">
              <a:spcBef>
                <a:spcPts val="1200"/>
              </a:spcBef>
              <a:spcAft>
                <a:spcPts val="0"/>
              </a:spcAft>
              <a:buNone/>
            </a:pPr>
            <a:r>
              <a:rPr lang="en" sz="1350"/>
              <a:t>How can we gain a greater understanding of unmanned systems and their deployment, threats, and use cases?</a:t>
            </a:r>
            <a:endParaRPr sz="1350"/>
          </a:p>
          <a:p>
            <a:pPr indent="0" lvl="0" marL="457200" rtl="0" algn="l">
              <a:spcBef>
                <a:spcPts val="1200"/>
              </a:spcBef>
              <a:spcAft>
                <a:spcPts val="0"/>
              </a:spcAft>
              <a:buNone/>
            </a:pPr>
            <a:r>
              <a:t/>
            </a:r>
            <a:endParaRPr sz="1350"/>
          </a:p>
          <a:p>
            <a:pPr indent="0" lvl="0" marL="0" rtl="0" algn="l">
              <a:spcBef>
                <a:spcPts val="1200"/>
              </a:spcBef>
              <a:spcAft>
                <a:spcPts val="1200"/>
              </a:spcAft>
              <a:buNone/>
            </a:pPr>
            <a:r>
              <a:t/>
            </a:r>
            <a:endParaRPr sz="1350"/>
          </a:p>
        </p:txBody>
      </p:sp>
      <p:sp>
        <p:nvSpPr>
          <p:cNvPr id="91" name="Google Shape;91;p16"/>
          <p:cNvSpPr txBox="1"/>
          <p:nvPr>
            <p:ph idx="1" type="body"/>
          </p:nvPr>
        </p:nvSpPr>
        <p:spPr>
          <a:xfrm>
            <a:off x="4720600" y="1474925"/>
            <a:ext cx="4260300" cy="13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50"/>
              <a:t>Defend Against Unmanned Systems Threats to U.S. Interests</a:t>
            </a:r>
            <a:endParaRPr sz="1350"/>
          </a:p>
          <a:p>
            <a:pPr indent="0" lvl="0" marL="0" rtl="0" algn="ctr">
              <a:spcBef>
                <a:spcPts val="1200"/>
              </a:spcBef>
              <a:spcAft>
                <a:spcPts val="0"/>
              </a:spcAft>
              <a:buNone/>
            </a:pPr>
            <a:r>
              <a:rPr lang="en" sz="1350"/>
              <a:t> How can we improve our active and passive defenses by clarifying, streamlining, and delegating responses?</a:t>
            </a:r>
            <a:endParaRPr sz="1350"/>
          </a:p>
          <a:p>
            <a:pPr indent="0" lvl="0" marL="0" rtl="0" algn="l">
              <a:spcBef>
                <a:spcPts val="1200"/>
              </a:spcBef>
              <a:spcAft>
                <a:spcPts val="1200"/>
              </a:spcAft>
              <a:buNone/>
            </a:pPr>
            <a:r>
              <a:t/>
            </a:r>
            <a:endParaRPr sz="1350"/>
          </a:p>
        </p:txBody>
      </p:sp>
      <p:sp>
        <p:nvSpPr>
          <p:cNvPr id="92" name="Google Shape;92;p16"/>
          <p:cNvSpPr txBox="1"/>
          <p:nvPr/>
        </p:nvSpPr>
        <p:spPr>
          <a:xfrm>
            <a:off x="459000" y="714075"/>
            <a:ext cx="8373300" cy="48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50">
                <a:solidFill>
                  <a:srgbClr val="DFC032"/>
                </a:solidFill>
                <a:latin typeface="Play"/>
                <a:ea typeface="Play"/>
                <a:cs typeface="Play"/>
                <a:sym typeface="Play"/>
              </a:rPr>
              <a:t>We focus on tackling these specific DOD Mission Needs:</a:t>
            </a:r>
            <a:endParaRPr sz="1350">
              <a:solidFill>
                <a:srgbClr val="DFC032"/>
              </a:solidFill>
              <a:latin typeface="Play"/>
              <a:ea typeface="Play"/>
              <a:cs typeface="Play"/>
              <a:sym typeface="Play"/>
            </a:endParaRPr>
          </a:p>
        </p:txBody>
      </p:sp>
      <p:sp>
        <p:nvSpPr>
          <p:cNvPr id="93" name="Google Shape;93;p16"/>
          <p:cNvSpPr txBox="1"/>
          <p:nvPr/>
        </p:nvSpPr>
        <p:spPr>
          <a:xfrm>
            <a:off x="184075" y="4495375"/>
            <a:ext cx="8796900" cy="48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50">
                <a:solidFill>
                  <a:srgbClr val="DFC032"/>
                </a:solidFill>
                <a:latin typeface="Play"/>
                <a:ea typeface="Play"/>
                <a:cs typeface="Play"/>
                <a:sym typeface="Play"/>
              </a:rPr>
              <a:t>Note: Sourced from DOD Strategy Fact Sheet on Countering Unmanned Systems / DARPA SBIR</a:t>
            </a:r>
            <a:endParaRPr i="1" sz="1250">
              <a:solidFill>
                <a:srgbClr val="DFC032"/>
              </a:solidFill>
              <a:latin typeface="Play"/>
              <a:ea typeface="Play"/>
              <a:cs typeface="Play"/>
              <a:sym typeface="Play"/>
            </a:endParaRPr>
          </a:p>
        </p:txBody>
      </p:sp>
      <p:sp>
        <p:nvSpPr>
          <p:cNvPr id="94" name="Google Shape;94;p16"/>
          <p:cNvSpPr txBox="1"/>
          <p:nvPr>
            <p:ph idx="1" type="body"/>
          </p:nvPr>
        </p:nvSpPr>
        <p:spPr>
          <a:xfrm>
            <a:off x="4720600" y="3051425"/>
            <a:ext cx="4260300" cy="13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50"/>
              <a:t>Enhance our Situational </a:t>
            </a:r>
            <a:r>
              <a:rPr b="1" lang="en" sz="1350"/>
              <a:t>Awareness</a:t>
            </a:r>
            <a:r>
              <a:rPr b="1" lang="en" sz="1350"/>
              <a:t> Across the Full RF Spectrum in Real Time</a:t>
            </a:r>
            <a:endParaRPr sz="1350"/>
          </a:p>
          <a:p>
            <a:pPr indent="0" lvl="0" marL="0" rtl="0" algn="ctr">
              <a:spcBef>
                <a:spcPts val="1200"/>
              </a:spcBef>
              <a:spcAft>
                <a:spcPts val="0"/>
              </a:spcAft>
              <a:buNone/>
            </a:pPr>
            <a:r>
              <a:rPr lang="en" sz="1350"/>
              <a:t> How can we capitalize on emerging technologies to improve our situational </a:t>
            </a:r>
            <a:r>
              <a:rPr lang="en" sz="1350"/>
              <a:t>awareness</a:t>
            </a:r>
            <a:r>
              <a:rPr lang="en" sz="1350"/>
              <a:t>? </a:t>
            </a:r>
            <a:endParaRPr sz="1350"/>
          </a:p>
          <a:p>
            <a:pPr indent="0" lvl="0" marL="0" rtl="0" algn="l">
              <a:spcBef>
                <a:spcPts val="1200"/>
              </a:spcBef>
              <a:spcAft>
                <a:spcPts val="1200"/>
              </a:spcAft>
              <a:buNone/>
            </a:pPr>
            <a:r>
              <a:t/>
            </a:r>
            <a:endParaRPr sz="1350"/>
          </a:p>
        </p:txBody>
      </p:sp>
      <p:sp>
        <p:nvSpPr>
          <p:cNvPr id="95" name="Google Shape;95;p16"/>
          <p:cNvSpPr txBox="1"/>
          <p:nvPr>
            <p:ph idx="1" type="body"/>
          </p:nvPr>
        </p:nvSpPr>
        <p:spPr>
          <a:xfrm>
            <a:off x="311700" y="3097363"/>
            <a:ext cx="4260300" cy="13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50"/>
              <a:t>Develop New Avenues to Enable Novel AI Integrations into Modern Systems</a:t>
            </a:r>
            <a:endParaRPr sz="1350"/>
          </a:p>
          <a:p>
            <a:pPr indent="0" lvl="0" marL="0" rtl="0" algn="ctr">
              <a:spcBef>
                <a:spcPts val="1200"/>
              </a:spcBef>
              <a:spcAft>
                <a:spcPts val="1200"/>
              </a:spcAft>
              <a:buNone/>
            </a:pPr>
            <a:r>
              <a:rPr lang="en" sz="1350"/>
              <a:t> How can we leverage AI technologies to enhance modern systems?</a:t>
            </a:r>
            <a:endParaRPr sz="1350"/>
          </a:p>
        </p:txBody>
      </p:sp>
      <p:pic>
        <p:nvPicPr>
          <p:cNvPr id="96" name="Google Shape;96;p16"/>
          <p:cNvPicPr preferRelativeResize="0"/>
          <p:nvPr/>
        </p:nvPicPr>
        <p:blipFill>
          <a:blip r:embed="rId3">
            <a:alphaModFix/>
          </a:blip>
          <a:stretch>
            <a:fillRect/>
          </a:stretch>
        </p:blipFill>
        <p:spPr>
          <a:xfrm>
            <a:off x="298725" y="-10400"/>
            <a:ext cx="1156951" cy="1156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102" name="Google Shape;102;p17"/>
          <p:cNvSpPr txBox="1"/>
          <p:nvPr>
            <p:ph type="title"/>
          </p:nvPr>
        </p:nvSpPr>
        <p:spPr>
          <a:xfrm>
            <a:off x="311700" y="1438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64705"/>
              <a:buFont typeface="Arial"/>
              <a:buNone/>
            </a:pPr>
            <a:r>
              <a:rPr b="1" lang="en" sz="1700">
                <a:solidFill>
                  <a:srgbClr val="DFC032"/>
                </a:solidFill>
                <a:latin typeface="Play"/>
                <a:ea typeface="Play"/>
                <a:cs typeface="Play"/>
                <a:sym typeface="Play"/>
              </a:rPr>
              <a:t>Computer Vision - Core Functionality in CUAS</a:t>
            </a:r>
            <a:endParaRPr b="1" sz="1700">
              <a:solidFill>
                <a:srgbClr val="DFC032"/>
              </a:solidFill>
              <a:latin typeface="Play"/>
              <a:ea typeface="Play"/>
              <a:cs typeface="Play"/>
              <a:sym typeface="Play"/>
            </a:endParaRPr>
          </a:p>
          <a:p>
            <a:pPr indent="0" lvl="0" marL="0" rtl="0" algn="ctr">
              <a:lnSpc>
                <a:spcPct val="115000"/>
              </a:lnSpc>
              <a:spcBef>
                <a:spcPts val="400"/>
              </a:spcBef>
              <a:spcAft>
                <a:spcPts val="400"/>
              </a:spcAft>
              <a:buClr>
                <a:schemeClr val="dk1"/>
              </a:buClr>
              <a:buSzPct val="84615"/>
              <a:buFont typeface="Arial"/>
              <a:buNone/>
            </a:pPr>
            <a:r>
              <a:rPr b="1" lang="en" sz="1300">
                <a:solidFill>
                  <a:srgbClr val="DFC032"/>
                </a:solidFill>
                <a:latin typeface="Play"/>
                <a:ea typeface="Play"/>
                <a:cs typeface="Play"/>
                <a:sym typeface="Play"/>
              </a:rPr>
              <a:t>CV's Role in Integrated Drone Defense</a:t>
            </a:r>
            <a:endParaRPr>
              <a:solidFill>
                <a:srgbClr val="DFC032"/>
              </a:solidFill>
              <a:latin typeface="Play"/>
              <a:ea typeface="Play"/>
              <a:cs typeface="Play"/>
              <a:sym typeface="Play"/>
            </a:endParaRPr>
          </a:p>
        </p:txBody>
      </p:sp>
      <p:sp>
        <p:nvSpPr>
          <p:cNvPr id="103" name="Google Shape;103;p17"/>
          <p:cNvSpPr txBox="1"/>
          <p:nvPr/>
        </p:nvSpPr>
        <p:spPr>
          <a:xfrm>
            <a:off x="0" y="804850"/>
            <a:ext cx="9144000" cy="403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1300">
              <a:solidFill>
                <a:srgbClr val="DFC032"/>
              </a:solidFill>
              <a:latin typeface="Play"/>
              <a:ea typeface="Play"/>
              <a:cs typeface="Play"/>
              <a:sym typeface="Play"/>
            </a:endParaRPr>
          </a:p>
          <a:p>
            <a:pPr indent="0" lvl="0" marL="0" rtl="0" algn="l">
              <a:lnSpc>
                <a:spcPct val="115000"/>
              </a:lnSpc>
              <a:spcBef>
                <a:spcPts val="400"/>
              </a:spcBef>
              <a:spcAft>
                <a:spcPts val="0"/>
              </a:spcAft>
              <a:buNone/>
            </a:pPr>
            <a:r>
              <a:rPr lang="en" sz="1350">
                <a:solidFill>
                  <a:srgbClr val="DFC032"/>
                </a:solidFill>
                <a:latin typeface="Play"/>
                <a:ea typeface="Play"/>
                <a:cs typeface="Play"/>
                <a:sym typeface="Play"/>
              </a:rPr>
              <a:t>Computer Vision serves as the intelligent core of the proposed Counter-UAS (CUAS) system, transforming raw sensor data into actionable intelligence for threat assessment and response.</a:t>
            </a:r>
            <a:endParaRPr sz="1350">
              <a:solidFill>
                <a:srgbClr val="DFC032"/>
              </a:solidFill>
              <a:latin typeface="Play"/>
              <a:ea typeface="Play"/>
              <a:cs typeface="Play"/>
              <a:sym typeface="Play"/>
            </a:endParaRPr>
          </a:p>
          <a:p>
            <a:pPr indent="0" lvl="0" marL="0" rtl="0" algn="l">
              <a:lnSpc>
                <a:spcPct val="115000"/>
              </a:lnSpc>
              <a:spcBef>
                <a:spcPts val="400"/>
              </a:spcBef>
              <a:spcAft>
                <a:spcPts val="0"/>
              </a:spcAft>
              <a:buNone/>
            </a:pPr>
            <a:r>
              <a:t/>
            </a:r>
            <a:endParaRPr sz="1350">
              <a:solidFill>
                <a:srgbClr val="DFC032"/>
              </a:solidFill>
              <a:latin typeface="Play"/>
              <a:ea typeface="Play"/>
              <a:cs typeface="Play"/>
              <a:sym typeface="Play"/>
            </a:endParaRPr>
          </a:p>
          <a:p>
            <a:pPr indent="-314325" lvl="0" marL="457200" rtl="0" algn="l">
              <a:lnSpc>
                <a:spcPct val="175000"/>
              </a:lnSpc>
              <a:spcBef>
                <a:spcPts val="400"/>
              </a:spcBef>
              <a:spcAft>
                <a:spcPts val="0"/>
              </a:spcAft>
              <a:buClr>
                <a:srgbClr val="DFC032"/>
              </a:buClr>
              <a:buSzPts val="1350"/>
              <a:buChar char="●"/>
            </a:pPr>
            <a:r>
              <a:rPr b="1" lang="en" sz="1350">
                <a:solidFill>
                  <a:srgbClr val="DFC032"/>
                </a:solidFill>
                <a:latin typeface="Play"/>
                <a:ea typeface="Play"/>
                <a:cs typeface="Play"/>
                <a:sym typeface="Play"/>
              </a:rPr>
              <a:t>Input: </a:t>
            </a:r>
            <a:r>
              <a:rPr lang="en" sz="1350">
                <a:solidFill>
                  <a:srgbClr val="DFC032"/>
                </a:solidFill>
                <a:latin typeface="Play"/>
                <a:ea typeface="Play"/>
                <a:cs typeface="Play"/>
                <a:sym typeface="Play"/>
              </a:rPr>
              <a:t>Live video feed from a turret-mounted camera, directed by RF scanner data (target direction, velocity, direction of travel).</a:t>
            </a:r>
            <a:endParaRPr sz="1350">
              <a:solidFill>
                <a:srgbClr val="DFC032"/>
              </a:solidFill>
              <a:latin typeface="Play"/>
              <a:ea typeface="Play"/>
              <a:cs typeface="Play"/>
              <a:sym typeface="Play"/>
            </a:endParaRPr>
          </a:p>
          <a:p>
            <a:pPr indent="-314325" lvl="0" marL="457200" rtl="0" algn="l">
              <a:lnSpc>
                <a:spcPct val="175000"/>
              </a:lnSpc>
              <a:spcBef>
                <a:spcPts val="0"/>
              </a:spcBef>
              <a:spcAft>
                <a:spcPts val="0"/>
              </a:spcAft>
              <a:buClr>
                <a:srgbClr val="DFC032"/>
              </a:buClr>
              <a:buSzPts val="1350"/>
              <a:buChar char="●"/>
            </a:pPr>
            <a:r>
              <a:rPr b="1" lang="en" sz="1350">
                <a:solidFill>
                  <a:srgbClr val="DFC032"/>
                </a:solidFill>
                <a:latin typeface="Play"/>
                <a:ea typeface="Play"/>
                <a:cs typeface="Play"/>
                <a:sym typeface="Play"/>
              </a:rPr>
              <a:t>Objective: </a:t>
            </a:r>
            <a:r>
              <a:rPr lang="en" sz="1350">
                <a:solidFill>
                  <a:srgbClr val="DFC032"/>
                </a:solidFill>
                <a:latin typeface="Play"/>
                <a:ea typeface="Play"/>
                <a:cs typeface="Play"/>
                <a:sym typeface="Play"/>
              </a:rPr>
              <a:t>Rapid, accurate, and autonomous identification, tracking, and characterization of airborne targets to enable effective defensive measures</a:t>
            </a:r>
            <a:r>
              <a:rPr lang="en" sz="1100">
                <a:solidFill>
                  <a:srgbClr val="DFC032"/>
                </a:solidFill>
                <a:latin typeface="Play"/>
                <a:ea typeface="Play"/>
                <a:cs typeface="Play"/>
                <a:sym typeface="Play"/>
              </a:rPr>
              <a:t>.</a:t>
            </a:r>
            <a:endParaRPr sz="1100">
              <a:solidFill>
                <a:srgbClr val="DFC032"/>
              </a:solidFill>
              <a:latin typeface="Play"/>
              <a:ea typeface="Play"/>
              <a:cs typeface="Play"/>
              <a:sym typeface="Play"/>
            </a:endParaRPr>
          </a:p>
          <a:p>
            <a:pPr indent="-314325" lvl="0" marL="457200" rtl="0" algn="l">
              <a:lnSpc>
                <a:spcPct val="175000"/>
              </a:lnSpc>
              <a:spcBef>
                <a:spcPts val="0"/>
              </a:spcBef>
              <a:spcAft>
                <a:spcPts val="0"/>
              </a:spcAft>
              <a:buClr>
                <a:srgbClr val="DFC032"/>
              </a:buClr>
              <a:buSzPts val="1350"/>
              <a:buChar char="●"/>
            </a:pPr>
            <a:r>
              <a:rPr b="1" lang="en" sz="1350">
                <a:solidFill>
                  <a:srgbClr val="DFC032"/>
                </a:solidFill>
                <a:latin typeface="Play"/>
                <a:ea typeface="Play"/>
                <a:cs typeface="Play"/>
                <a:sym typeface="Play"/>
              </a:rPr>
              <a:t>Integration:</a:t>
            </a:r>
            <a:r>
              <a:rPr lang="en" sz="1350">
                <a:solidFill>
                  <a:srgbClr val="DFC032"/>
                </a:solidFill>
                <a:latin typeface="Play"/>
                <a:ea typeface="Play"/>
                <a:cs typeface="Play"/>
                <a:sym typeface="Play"/>
              </a:rPr>
              <a:t> Seamlessly integrates with RF detection for initial cueing and subsequent weapon system recommendations.</a:t>
            </a:r>
            <a:endParaRPr sz="1350">
              <a:solidFill>
                <a:srgbClr val="DFC032"/>
              </a:solidFill>
              <a:latin typeface="Play"/>
              <a:ea typeface="Play"/>
              <a:cs typeface="Play"/>
              <a:sym typeface="Play"/>
            </a:endParaRPr>
          </a:p>
          <a:p>
            <a:pPr indent="-314325" lvl="0" marL="457200" rtl="0" algn="l">
              <a:lnSpc>
                <a:spcPct val="175000"/>
              </a:lnSpc>
              <a:spcBef>
                <a:spcPts val="0"/>
              </a:spcBef>
              <a:spcAft>
                <a:spcPts val="0"/>
              </a:spcAft>
              <a:buClr>
                <a:srgbClr val="DFC032"/>
              </a:buClr>
              <a:buSzPts val="1350"/>
              <a:buChar char="●"/>
            </a:pPr>
            <a:r>
              <a:rPr b="1" lang="en" sz="1350">
                <a:solidFill>
                  <a:srgbClr val="DFC032"/>
                </a:solidFill>
                <a:latin typeface="Play"/>
                <a:ea typeface="Play"/>
                <a:cs typeface="Play"/>
                <a:sym typeface="Play"/>
              </a:rPr>
              <a:t>Output:</a:t>
            </a:r>
            <a:r>
              <a:rPr lang="en" sz="1350">
                <a:solidFill>
                  <a:srgbClr val="DFC032"/>
                </a:solidFill>
                <a:latin typeface="Play"/>
                <a:ea typeface="Play"/>
                <a:cs typeface="Play"/>
                <a:sym typeface="Play"/>
              </a:rPr>
              <a:t> Real-time data streams including target classification, threat assessment, tracking parameters, and recommended interdiction strategies.</a:t>
            </a:r>
            <a:endParaRPr>
              <a:solidFill>
                <a:srgbClr val="DFC032"/>
              </a:solidFill>
              <a:latin typeface="Play"/>
              <a:ea typeface="Play"/>
              <a:cs typeface="Play"/>
              <a:sym typeface="Play"/>
            </a:endParaRPr>
          </a:p>
        </p:txBody>
      </p:sp>
      <p:pic>
        <p:nvPicPr>
          <p:cNvPr id="104" name="Google Shape;104;p17"/>
          <p:cNvPicPr preferRelativeResize="0"/>
          <p:nvPr/>
        </p:nvPicPr>
        <p:blipFill>
          <a:blip r:embed="rId3">
            <a:alphaModFix/>
          </a:blip>
          <a:stretch>
            <a:fillRect/>
          </a:stretch>
        </p:blipFill>
        <p:spPr>
          <a:xfrm>
            <a:off x="298725" y="-10400"/>
            <a:ext cx="1156951" cy="1156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110" name="Google Shape;110;p1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64705"/>
              <a:buFont typeface="Arial"/>
              <a:buNone/>
            </a:pPr>
            <a:r>
              <a:rPr b="1" lang="en" sz="1700">
                <a:solidFill>
                  <a:srgbClr val="DFC032"/>
                </a:solidFill>
                <a:latin typeface="Play"/>
                <a:ea typeface="Play"/>
                <a:cs typeface="Play"/>
                <a:sym typeface="Play"/>
              </a:rPr>
              <a:t>Computer Vision - Target Identification &amp; Tracking</a:t>
            </a:r>
            <a:endParaRPr b="1" sz="1700">
              <a:solidFill>
                <a:srgbClr val="DFC032"/>
              </a:solidFill>
              <a:latin typeface="Play"/>
              <a:ea typeface="Play"/>
              <a:cs typeface="Play"/>
              <a:sym typeface="Play"/>
            </a:endParaRPr>
          </a:p>
          <a:p>
            <a:pPr indent="0" lvl="0" marL="0" rtl="0" algn="ctr">
              <a:lnSpc>
                <a:spcPct val="115000"/>
              </a:lnSpc>
              <a:spcBef>
                <a:spcPts val="400"/>
              </a:spcBef>
              <a:spcAft>
                <a:spcPts val="400"/>
              </a:spcAft>
              <a:buClr>
                <a:schemeClr val="dk1"/>
              </a:buClr>
              <a:buSzPct val="84615"/>
              <a:buFont typeface="Arial"/>
              <a:buNone/>
            </a:pPr>
            <a:r>
              <a:rPr b="1" lang="en" sz="1300">
                <a:solidFill>
                  <a:srgbClr val="DFC032"/>
                </a:solidFill>
                <a:latin typeface="Play"/>
                <a:ea typeface="Play"/>
                <a:cs typeface="Play"/>
                <a:sym typeface="Play"/>
              </a:rPr>
              <a:t>Precision Detection and Classification</a:t>
            </a:r>
            <a:endParaRPr>
              <a:solidFill>
                <a:srgbClr val="DFC032"/>
              </a:solidFill>
              <a:latin typeface="Play"/>
              <a:ea typeface="Play"/>
              <a:cs typeface="Play"/>
              <a:sym typeface="Play"/>
            </a:endParaRPr>
          </a:p>
        </p:txBody>
      </p:sp>
      <p:sp>
        <p:nvSpPr>
          <p:cNvPr id="111" name="Google Shape;111;p18"/>
          <p:cNvSpPr txBox="1"/>
          <p:nvPr/>
        </p:nvSpPr>
        <p:spPr>
          <a:xfrm>
            <a:off x="0" y="789125"/>
            <a:ext cx="9144000" cy="197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1200">
              <a:solidFill>
                <a:srgbClr val="DFC032"/>
              </a:solidFill>
              <a:latin typeface="Play"/>
              <a:ea typeface="Play"/>
              <a:cs typeface="Play"/>
              <a:sym typeface="Play"/>
            </a:endParaRPr>
          </a:p>
          <a:p>
            <a:pPr indent="0" lvl="0" marL="0" rtl="0" algn="l">
              <a:lnSpc>
                <a:spcPct val="115000"/>
              </a:lnSpc>
              <a:spcBef>
                <a:spcPts val="400"/>
              </a:spcBef>
              <a:spcAft>
                <a:spcPts val="0"/>
              </a:spcAft>
              <a:buNone/>
            </a:pPr>
            <a:r>
              <a:rPr lang="en" sz="1250">
                <a:solidFill>
                  <a:srgbClr val="DFC032"/>
                </a:solidFill>
                <a:latin typeface="Play"/>
                <a:ea typeface="Play"/>
                <a:cs typeface="Play"/>
                <a:sym typeface="Play"/>
              </a:rPr>
              <a:t>The CV model performs multi-class classification and robust tracking to differentiate legitimate airborne objects from potential threats, ensuring minimal false positives.</a:t>
            </a:r>
            <a:endParaRPr sz="1250">
              <a:solidFill>
                <a:srgbClr val="DFC032"/>
              </a:solidFill>
              <a:latin typeface="Play"/>
              <a:ea typeface="Play"/>
              <a:cs typeface="Play"/>
              <a:sym typeface="Play"/>
            </a:endParaRPr>
          </a:p>
          <a:p>
            <a:pPr indent="0" lvl="0" marL="0" rtl="0" algn="l">
              <a:lnSpc>
                <a:spcPct val="115000"/>
              </a:lnSpc>
              <a:spcBef>
                <a:spcPts val="0"/>
              </a:spcBef>
              <a:spcAft>
                <a:spcPts val="0"/>
              </a:spcAft>
              <a:buNone/>
            </a:pPr>
            <a:r>
              <a:t/>
            </a:r>
            <a:endParaRPr sz="1250">
              <a:solidFill>
                <a:srgbClr val="DFC032"/>
              </a:solidFill>
              <a:latin typeface="Play"/>
              <a:ea typeface="Play"/>
              <a:cs typeface="Play"/>
              <a:sym typeface="Play"/>
            </a:endParaRPr>
          </a:p>
          <a:p>
            <a:pPr indent="-307975" lvl="0" marL="457200" rtl="0" algn="l">
              <a:lnSpc>
                <a:spcPct val="115000"/>
              </a:lnSpc>
              <a:spcBef>
                <a:spcPts val="0"/>
              </a:spcBef>
              <a:spcAft>
                <a:spcPts val="0"/>
              </a:spcAft>
              <a:buClr>
                <a:srgbClr val="DFC032"/>
              </a:buClr>
              <a:buSzPts val="1250"/>
              <a:buFont typeface="Play"/>
              <a:buChar char="●"/>
            </a:pPr>
            <a:r>
              <a:rPr b="1" lang="en" sz="1250">
                <a:solidFill>
                  <a:srgbClr val="DFC032"/>
                </a:solidFill>
                <a:latin typeface="Play"/>
                <a:ea typeface="Play"/>
                <a:cs typeface="Play"/>
                <a:sym typeface="Play"/>
              </a:rPr>
              <a:t>Primary Identification:</a:t>
            </a:r>
            <a:endParaRPr b="1"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UAV:</a:t>
            </a:r>
            <a:r>
              <a:rPr lang="en" sz="1250">
                <a:solidFill>
                  <a:srgbClr val="DFC032"/>
                </a:solidFill>
                <a:latin typeface="Play"/>
                <a:ea typeface="Play"/>
                <a:cs typeface="Play"/>
                <a:sym typeface="Play"/>
              </a:rPr>
              <a:t> Classifies various system types (quadcopters, fixed-wing, custom builds).</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Non-UAV:</a:t>
            </a:r>
            <a:r>
              <a:rPr lang="en" sz="1250">
                <a:solidFill>
                  <a:srgbClr val="DFC032"/>
                </a:solidFill>
                <a:latin typeface="Play"/>
                <a:ea typeface="Play"/>
                <a:cs typeface="Play"/>
                <a:sym typeface="Play"/>
              </a:rPr>
              <a:t> Identifies common benign airborne objects (birds, civilian aircraft, balloons, debris).</a:t>
            </a:r>
            <a:endParaRPr sz="1250">
              <a:solidFill>
                <a:srgbClr val="DFC032"/>
              </a:solidFill>
              <a:latin typeface="Play"/>
              <a:ea typeface="Play"/>
              <a:cs typeface="Play"/>
              <a:sym typeface="Play"/>
            </a:endParaRPr>
          </a:p>
          <a:p>
            <a:pPr indent="0" lvl="0" marL="0" rtl="0" algn="l">
              <a:lnSpc>
                <a:spcPct val="115000"/>
              </a:lnSpc>
              <a:spcBef>
                <a:spcPts val="0"/>
              </a:spcBef>
              <a:spcAft>
                <a:spcPts val="0"/>
              </a:spcAft>
              <a:buNone/>
            </a:pPr>
            <a:r>
              <a:t/>
            </a:r>
            <a:endParaRPr sz="1300">
              <a:solidFill>
                <a:srgbClr val="DFC032"/>
              </a:solidFill>
              <a:latin typeface="Play"/>
              <a:ea typeface="Play"/>
              <a:cs typeface="Play"/>
              <a:sym typeface="Play"/>
            </a:endParaRPr>
          </a:p>
        </p:txBody>
      </p:sp>
      <p:sp>
        <p:nvSpPr>
          <p:cNvPr id="112" name="Google Shape;112;p18"/>
          <p:cNvSpPr txBox="1"/>
          <p:nvPr/>
        </p:nvSpPr>
        <p:spPr>
          <a:xfrm>
            <a:off x="0" y="2495550"/>
            <a:ext cx="9012300" cy="1328100"/>
          </a:xfrm>
          <a:prstGeom prst="rect">
            <a:avLst/>
          </a:prstGeom>
          <a:noFill/>
          <a:ln>
            <a:noFill/>
          </a:ln>
        </p:spPr>
        <p:txBody>
          <a:bodyPr anchorCtr="0" anchor="t" bIns="91425" lIns="91425" spcFirstLastPara="1" rIns="91425" wrap="square" tIns="91425">
            <a:noAutofit/>
          </a:bodyPr>
          <a:lstStyle/>
          <a:p>
            <a:pPr indent="-307975" lvl="0" marL="457200" rtl="0" algn="l">
              <a:lnSpc>
                <a:spcPct val="115000"/>
              </a:lnSpc>
              <a:spcBef>
                <a:spcPts val="0"/>
              </a:spcBef>
              <a:spcAft>
                <a:spcPts val="0"/>
              </a:spcAft>
              <a:buClr>
                <a:srgbClr val="DFC032"/>
              </a:buClr>
              <a:buSzPts val="1250"/>
              <a:buFont typeface="Play"/>
              <a:buChar char="●"/>
            </a:pPr>
            <a:r>
              <a:rPr b="1" lang="en" sz="1250">
                <a:solidFill>
                  <a:srgbClr val="DFC032"/>
                </a:solidFill>
                <a:latin typeface="Play"/>
                <a:ea typeface="Play"/>
                <a:cs typeface="Play"/>
                <a:sym typeface="Play"/>
              </a:rPr>
              <a:t>Tracking Capabilities:</a:t>
            </a:r>
            <a:endParaRPr b="1"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Persistent Tracking: </a:t>
            </a:r>
            <a:r>
              <a:rPr lang="en" sz="1250">
                <a:solidFill>
                  <a:srgbClr val="DFC032"/>
                </a:solidFill>
                <a:latin typeface="Play"/>
                <a:ea typeface="Play"/>
                <a:cs typeface="Play"/>
                <a:sym typeface="Play"/>
              </a:rPr>
              <a:t>Maintains lock on detected targets despite challenging environmental conditions (e.g., varying light, weather, occlusions).</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Kinetic State Estimation:</a:t>
            </a:r>
            <a:r>
              <a:rPr lang="en" sz="1250">
                <a:solidFill>
                  <a:srgbClr val="DFC032"/>
                </a:solidFill>
                <a:latin typeface="Play"/>
                <a:ea typeface="Play"/>
                <a:cs typeface="Play"/>
                <a:sym typeface="Play"/>
              </a:rPr>
              <a:t> Determines precise real-time position, velocity, and acceleration vectors.</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Trajectory Prediction: </a:t>
            </a:r>
            <a:r>
              <a:rPr lang="en" sz="1250">
                <a:solidFill>
                  <a:srgbClr val="DFC032"/>
                </a:solidFill>
                <a:latin typeface="Play"/>
                <a:ea typeface="Play"/>
                <a:cs typeface="Play"/>
                <a:sym typeface="Play"/>
              </a:rPr>
              <a:t>Predicts future path of the target based on observed movement patterns and dynamics.</a:t>
            </a:r>
            <a:endParaRPr sz="1800">
              <a:solidFill>
                <a:srgbClr val="DFC032"/>
              </a:solidFill>
              <a:latin typeface="Play"/>
              <a:ea typeface="Play"/>
              <a:cs typeface="Play"/>
              <a:sym typeface="Play"/>
            </a:endParaRPr>
          </a:p>
        </p:txBody>
      </p:sp>
      <p:sp>
        <p:nvSpPr>
          <p:cNvPr id="113" name="Google Shape;113;p18"/>
          <p:cNvSpPr txBox="1"/>
          <p:nvPr/>
        </p:nvSpPr>
        <p:spPr>
          <a:xfrm>
            <a:off x="0" y="3648600"/>
            <a:ext cx="8352600" cy="14835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rgbClr val="DFC032"/>
              </a:buClr>
              <a:buSzPts val="1250"/>
              <a:buFont typeface="Play"/>
              <a:buChar char="●"/>
            </a:pPr>
            <a:r>
              <a:rPr b="1" lang="en" sz="1250">
                <a:solidFill>
                  <a:srgbClr val="DFC032"/>
                </a:solidFill>
                <a:latin typeface="Play"/>
                <a:ea typeface="Play"/>
                <a:cs typeface="Play"/>
                <a:sym typeface="Play"/>
              </a:rPr>
              <a:t>Technology Foundation:</a:t>
            </a:r>
            <a:endParaRPr b="1"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Font typeface="Play"/>
              <a:buChar char="●"/>
            </a:pPr>
            <a:r>
              <a:rPr lang="en" sz="1250">
                <a:solidFill>
                  <a:srgbClr val="DFC032"/>
                </a:solidFill>
                <a:latin typeface="Play"/>
                <a:ea typeface="Play"/>
                <a:cs typeface="Play"/>
                <a:sym typeface="Play"/>
              </a:rPr>
              <a:t>Utilizes advanced deep learning architectures (e.g., CNNs, Transformers) trained on diverse datasets of aerial objects.</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Font typeface="Play"/>
              <a:buChar char="●"/>
            </a:pPr>
            <a:r>
              <a:rPr lang="en" sz="1250">
                <a:solidFill>
                  <a:srgbClr val="DFC032"/>
                </a:solidFill>
                <a:latin typeface="Play"/>
                <a:ea typeface="Play"/>
                <a:cs typeface="Play"/>
                <a:sym typeface="Play"/>
              </a:rPr>
              <a:t>Employs object detection (e.g., YOLO, Faster R-CNN) and multi-object tracking (e.g., DeepSORT) algorithms.</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Font typeface="Play"/>
              <a:buChar char="●"/>
            </a:pPr>
            <a:r>
              <a:rPr lang="en" sz="1250">
                <a:solidFill>
                  <a:srgbClr val="DFC032"/>
                </a:solidFill>
                <a:latin typeface="Play"/>
                <a:ea typeface="Play"/>
                <a:cs typeface="Play"/>
                <a:sym typeface="Play"/>
              </a:rPr>
              <a:t>Leverages edge computing for low-latency processing directly on or near the turret.</a:t>
            </a:r>
            <a:endParaRPr sz="1800">
              <a:solidFill>
                <a:srgbClr val="DFC032"/>
              </a:solidFill>
              <a:latin typeface="Play"/>
              <a:ea typeface="Play"/>
              <a:cs typeface="Play"/>
              <a:sym typeface="Play"/>
            </a:endParaRPr>
          </a:p>
        </p:txBody>
      </p:sp>
      <p:pic>
        <p:nvPicPr>
          <p:cNvPr id="114" name="Google Shape;114;p18"/>
          <p:cNvPicPr preferRelativeResize="0"/>
          <p:nvPr/>
        </p:nvPicPr>
        <p:blipFill>
          <a:blip r:embed="rId3">
            <a:alphaModFix/>
          </a:blip>
          <a:stretch>
            <a:fillRect/>
          </a:stretch>
        </p:blipFill>
        <p:spPr>
          <a:xfrm>
            <a:off x="298725" y="-10400"/>
            <a:ext cx="1156951" cy="1156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120" name="Google Shape;120;p19"/>
          <p:cNvSpPr txBox="1"/>
          <p:nvPr>
            <p:ph type="title"/>
          </p:nvPr>
        </p:nvSpPr>
        <p:spPr>
          <a:xfrm>
            <a:off x="311700" y="2962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64705"/>
              <a:buFont typeface="Arial"/>
              <a:buNone/>
            </a:pPr>
            <a:r>
              <a:rPr b="1" lang="en" sz="1700">
                <a:solidFill>
                  <a:srgbClr val="DFC032"/>
                </a:solidFill>
                <a:latin typeface="Play"/>
                <a:ea typeface="Play"/>
                <a:cs typeface="Play"/>
                <a:sym typeface="Play"/>
              </a:rPr>
              <a:t>Full Spectrum RF Scanner</a:t>
            </a:r>
            <a:r>
              <a:rPr b="1" lang="en" sz="1700">
                <a:solidFill>
                  <a:srgbClr val="DFC032"/>
                </a:solidFill>
                <a:latin typeface="Play"/>
                <a:ea typeface="Play"/>
                <a:cs typeface="Play"/>
                <a:sym typeface="Play"/>
              </a:rPr>
              <a:t> - Core Functionality</a:t>
            </a:r>
            <a:endParaRPr b="1" sz="1700">
              <a:solidFill>
                <a:srgbClr val="DFC032"/>
              </a:solidFill>
              <a:latin typeface="Play"/>
              <a:ea typeface="Play"/>
              <a:cs typeface="Play"/>
              <a:sym typeface="Play"/>
            </a:endParaRPr>
          </a:p>
          <a:p>
            <a:pPr indent="0" lvl="0" marL="0" rtl="0" algn="ctr">
              <a:lnSpc>
                <a:spcPct val="115000"/>
              </a:lnSpc>
              <a:spcBef>
                <a:spcPts val="400"/>
              </a:spcBef>
              <a:spcAft>
                <a:spcPts val="400"/>
              </a:spcAft>
              <a:buClr>
                <a:schemeClr val="dk1"/>
              </a:buClr>
              <a:buSzPct val="84615"/>
              <a:buFont typeface="Arial"/>
              <a:buNone/>
            </a:pPr>
            <a:r>
              <a:rPr b="1" lang="en" sz="1300">
                <a:solidFill>
                  <a:srgbClr val="DFC032"/>
                </a:solidFill>
                <a:latin typeface="Play"/>
                <a:ea typeface="Play"/>
                <a:cs typeface="Play"/>
                <a:sym typeface="Play"/>
              </a:rPr>
              <a:t>RF Analysis’</a:t>
            </a:r>
            <a:r>
              <a:rPr b="1" lang="en" sz="1300">
                <a:solidFill>
                  <a:srgbClr val="DFC032"/>
                </a:solidFill>
                <a:latin typeface="Play"/>
                <a:ea typeface="Play"/>
                <a:cs typeface="Play"/>
                <a:sym typeface="Play"/>
              </a:rPr>
              <a:t> Role in Integrated Drone Defense</a:t>
            </a:r>
            <a:endParaRPr>
              <a:solidFill>
                <a:srgbClr val="DFC032"/>
              </a:solidFill>
              <a:latin typeface="Play"/>
              <a:ea typeface="Play"/>
              <a:cs typeface="Play"/>
              <a:sym typeface="Play"/>
            </a:endParaRPr>
          </a:p>
        </p:txBody>
      </p:sp>
      <p:sp>
        <p:nvSpPr>
          <p:cNvPr id="121" name="Google Shape;121;p19"/>
          <p:cNvSpPr txBox="1"/>
          <p:nvPr/>
        </p:nvSpPr>
        <p:spPr>
          <a:xfrm>
            <a:off x="0" y="804850"/>
            <a:ext cx="9144000" cy="403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1300">
              <a:solidFill>
                <a:srgbClr val="DFC032"/>
              </a:solidFill>
              <a:latin typeface="Play"/>
              <a:ea typeface="Play"/>
              <a:cs typeface="Play"/>
              <a:sym typeface="Play"/>
            </a:endParaRPr>
          </a:p>
          <a:p>
            <a:pPr indent="0" lvl="0" marL="0" rtl="0" algn="l">
              <a:lnSpc>
                <a:spcPct val="115000"/>
              </a:lnSpc>
              <a:spcBef>
                <a:spcPts val="400"/>
              </a:spcBef>
              <a:spcAft>
                <a:spcPts val="0"/>
              </a:spcAft>
              <a:buNone/>
            </a:pPr>
            <a:r>
              <a:rPr lang="en" sz="1350">
                <a:solidFill>
                  <a:srgbClr val="DFC032"/>
                </a:solidFill>
                <a:latin typeface="Play"/>
                <a:ea typeface="Play"/>
                <a:cs typeface="Play"/>
                <a:sym typeface="Play"/>
              </a:rPr>
              <a:t>RF analysis, in the form of a full </a:t>
            </a:r>
            <a:r>
              <a:rPr lang="en" sz="1350">
                <a:solidFill>
                  <a:srgbClr val="DFC032"/>
                </a:solidFill>
                <a:latin typeface="Play"/>
                <a:ea typeface="Play"/>
                <a:cs typeface="Play"/>
                <a:sym typeface="Play"/>
              </a:rPr>
              <a:t>spectrum</a:t>
            </a:r>
            <a:r>
              <a:rPr lang="en" sz="1350">
                <a:solidFill>
                  <a:srgbClr val="DFC032"/>
                </a:solidFill>
                <a:latin typeface="Play"/>
                <a:ea typeface="Play"/>
                <a:cs typeface="Play"/>
                <a:sym typeface="Play"/>
              </a:rPr>
              <a:t> RF Scanner serves as the long range intelligence gathering mechanism of the proposed CUAS system for threat identification, triangulation, and classification.</a:t>
            </a:r>
            <a:endParaRPr sz="1350">
              <a:solidFill>
                <a:srgbClr val="DFC032"/>
              </a:solidFill>
              <a:latin typeface="Play"/>
              <a:ea typeface="Play"/>
              <a:cs typeface="Play"/>
              <a:sym typeface="Play"/>
            </a:endParaRPr>
          </a:p>
          <a:p>
            <a:pPr indent="0" lvl="0" marL="0" rtl="0" algn="l">
              <a:lnSpc>
                <a:spcPct val="115000"/>
              </a:lnSpc>
              <a:spcBef>
                <a:spcPts val="400"/>
              </a:spcBef>
              <a:spcAft>
                <a:spcPts val="0"/>
              </a:spcAft>
              <a:buNone/>
            </a:pPr>
            <a:r>
              <a:t/>
            </a:r>
            <a:endParaRPr sz="1350">
              <a:solidFill>
                <a:srgbClr val="DFC032"/>
              </a:solidFill>
              <a:latin typeface="Play"/>
              <a:ea typeface="Play"/>
              <a:cs typeface="Play"/>
              <a:sym typeface="Play"/>
            </a:endParaRPr>
          </a:p>
          <a:p>
            <a:pPr indent="-314325" lvl="0" marL="457200" rtl="0" algn="l">
              <a:lnSpc>
                <a:spcPct val="175000"/>
              </a:lnSpc>
              <a:spcBef>
                <a:spcPts val="400"/>
              </a:spcBef>
              <a:spcAft>
                <a:spcPts val="0"/>
              </a:spcAft>
              <a:buClr>
                <a:srgbClr val="DFC032"/>
              </a:buClr>
              <a:buSzPts val="1350"/>
              <a:buChar char="●"/>
            </a:pPr>
            <a:r>
              <a:rPr b="1" lang="en" sz="1350">
                <a:solidFill>
                  <a:srgbClr val="DFC032"/>
                </a:solidFill>
                <a:latin typeface="Play"/>
                <a:ea typeface="Play"/>
                <a:cs typeface="Play"/>
                <a:sym typeface="Play"/>
              </a:rPr>
              <a:t>Input: </a:t>
            </a:r>
            <a:r>
              <a:rPr lang="en" sz="1350">
                <a:solidFill>
                  <a:srgbClr val="DFC032"/>
                </a:solidFill>
                <a:latin typeface="Play"/>
                <a:ea typeface="Play"/>
                <a:cs typeface="Play"/>
                <a:sym typeface="Play"/>
              </a:rPr>
              <a:t>Live RF signals from antenna arrays provide overlapping zones of data collection, enabling real time awareness over the full RF spectrum.</a:t>
            </a:r>
            <a:endParaRPr sz="1350">
              <a:solidFill>
                <a:srgbClr val="DFC032"/>
              </a:solidFill>
              <a:latin typeface="Play"/>
              <a:ea typeface="Play"/>
              <a:cs typeface="Play"/>
              <a:sym typeface="Play"/>
            </a:endParaRPr>
          </a:p>
          <a:p>
            <a:pPr indent="-314325" lvl="0" marL="457200" rtl="0" algn="l">
              <a:lnSpc>
                <a:spcPct val="175000"/>
              </a:lnSpc>
              <a:spcBef>
                <a:spcPts val="0"/>
              </a:spcBef>
              <a:spcAft>
                <a:spcPts val="0"/>
              </a:spcAft>
              <a:buClr>
                <a:srgbClr val="DFC032"/>
              </a:buClr>
              <a:buSzPts val="1350"/>
              <a:buChar char="●"/>
            </a:pPr>
            <a:r>
              <a:rPr b="1" lang="en" sz="1350">
                <a:solidFill>
                  <a:srgbClr val="DFC032"/>
                </a:solidFill>
                <a:latin typeface="Play"/>
                <a:ea typeface="Play"/>
                <a:cs typeface="Play"/>
                <a:sym typeface="Play"/>
              </a:rPr>
              <a:t>Objective: </a:t>
            </a:r>
            <a:r>
              <a:rPr lang="en" sz="1350">
                <a:solidFill>
                  <a:srgbClr val="DFC032"/>
                </a:solidFill>
                <a:latin typeface="Play"/>
                <a:ea typeface="Play"/>
                <a:cs typeface="Play"/>
                <a:sym typeface="Play"/>
              </a:rPr>
              <a:t>Real time insights into RF activity, enabling classification, identification and triangulation of targets to enable effective defensive measures.</a:t>
            </a:r>
            <a:endParaRPr sz="1100">
              <a:solidFill>
                <a:srgbClr val="DFC032"/>
              </a:solidFill>
              <a:latin typeface="Play"/>
              <a:ea typeface="Play"/>
              <a:cs typeface="Play"/>
              <a:sym typeface="Play"/>
            </a:endParaRPr>
          </a:p>
          <a:p>
            <a:pPr indent="-314325" lvl="0" marL="457200" rtl="0" algn="l">
              <a:lnSpc>
                <a:spcPct val="175000"/>
              </a:lnSpc>
              <a:spcBef>
                <a:spcPts val="0"/>
              </a:spcBef>
              <a:spcAft>
                <a:spcPts val="0"/>
              </a:spcAft>
              <a:buClr>
                <a:srgbClr val="DFC032"/>
              </a:buClr>
              <a:buSzPts val="1350"/>
              <a:buChar char="●"/>
            </a:pPr>
            <a:r>
              <a:rPr b="1" lang="en" sz="1350">
                <a:solidFill>
                  <a:srgbClr val="DFC032"/>
                </a:solidFill>
                <a:latin typeface="Play"/>
                <a:ea typeface="Play"/>
                <a:cs typeface="Play"/>
                <a:sym typeface="Play"/>
              </a:rPr>
              <a:t>Integration:</a:t>
            </a:r>
            <a:r>
              <a:rPr lang="en" sz="1350">
                <a:solidFill>
                  <a:srgbClr val="DFC032"/>
                </a:solidFill>
                <a:latin typeface="Play"/>
                <a:ea typeface="Play"/>
                <a:cs typeface="Play"/>
                <a:sym typeface="Play"/>
              </a:rPr>
              <a:t> Seamlessly integrates with CV analysis and EdgeAI threat assessments for situational </a:t>
            </a:r>
            <a:r>
              <a:rPr lang="en" sz="1350">
                <a:solidFill>
                  <a:srgbClr val="DFC032"/>
                </a:solidFill>
                <a:latin typeface="Play"/>
                <a:ea typeface="Play"/>
                <a:cs typeface="Play"/>
                <a:sym typeface="Play"/>
              </a:rPr>
              <a:t>awareness</a:t>
            </a:r>
            <a:r>
              <a:rPr lang="en" sz="1350">
                <a:solidFill>
                  <a:srgbClr val="DFC032"/>
                </a:solidFill>
                <a:latin typeface="Play"/>
                <a:ea typeface="Play"/>
                <a:cs typeface="Play"/>
                <a:sym typeface="Play"/>
              </a:rPr>
              <a:t>, threat trajectories, and anomalous activities.</a:t>
            </a:r>
            <a:endParaRPr sz="1350">
              <a:solidFill>
                <a:srgbClr val="DFC032"/>
              </a:solidFill>
              <a:latin typeface="Play"/>
              <a:ea typeface="Play"/>
              <a:cs typeface="Play"/>
              <a:sym typeface="Play"/>
            </a:endParaRPr>
          </a:p>
          <a:p>
            <a:pPr indent="-314325" lvl="0" marL="457200" rtl="0" algn="l">
              <a:lnSpc>
                <a:spcPct val="175000"/>
              </a:lnSpc>
              <a:spcBef>
                <a:spcPts val="0"/>
              </a:spcBef>
              <a:spcAft>
                <a:spcPts val="0"/>
              </a:spcAft>
              <a:buClr>
                <a:srgbClr val="DFC032"/>
              </a:buClr>
              <a:buSzPts val="1350"/>
              <a:buChar char="●"/>
            </a:pPr>
            <a:r>
              <a:rPr b="1" lang="en" sz="1350">
                <a:solidFill>
                  <a:srgbClr val="DFC032"/>
                </a:solidFill>
                <a:latin typeface="Play"/>
                <a:ea typeface="Play"/>
                <a:cs typeface="Play"/>
                <a:sym typeface="Play"/>
              </a:rPr>
              <a:t>Output:</a:t>
            </a:r>
            <a:r>
              <a:rPr lang="en" sz="1350">
                <a:solidFill>
                  <a:srgbClr val="DFC032"/>
                </a:solidFill>
                <a:latin typeface="Play"/>
                <a:ea typeface="Play"/>
                <a:cs typeface="Play"/>
                <a:sym typeface="Play"/>
              </a:rPr>
              <a:t> </a:t>
            </a:r>
            <a:r>
              <a:rPr lang="en" sz="1350">
                <a:solidFill>
                  <a:srgbClr val="DFC032"/>
                </a:solidFill>
                <a:latin typeface="Play"/>
                <a:ea typeface="Play"/>
                <a:cs typeface="Play"/>
                <a:sym typeface="Play"/>
              </a:rPr>
              <a:t>Real-time data streams, including a</a:t>
            </a:r>
            <a:r>
              <a:rPr lang="en" sz="1350">
                <a:solidFill>
                  <a:srgbClr val="DFC032"/>
                </a:solidFill>
                <a:latin typeface="Play"/>
                <a:ea typeface="Play"/>
                <a:cs typeface="Play"/>
                <a:sym typeface="Play"/>
              </a:rPr>
              <a:t>ctivity across different RF bands, communication types (burst, encrypted, </a:t>
            </a:r>
            <a:r>
              <a:rPr lang="en" sz="1350">
                <a:solidFill>
                  <a:srgbClr val="DFC032"/>
                </a:solidFill>
                <a:latin typeface="Play"/>
                <a:ea typeface="Play"/>
                <a:cs typeface="Play"/>
                <a:sym typeface="Play"/>
              </a:rPr>
              <a:t>intermittent, continuous)</a:t>
            </a:r>
            <a:r>
              <a:rPr lang="en" sz="1350">
                <a:solidFill>
                  <a:srgbClr val="DFC032"/>
                </a:solidFill>
                <a:latin typeface="Play"/>
                <a:ea typeface="Play"/>
                <a:cs typeface="Play"/>
                <a:sym typeface="Play"/>
              </a:rPr>
              <a:t>, and communication trends over time. </a:t>
            </a:r>
            <a:endParaRPr>
              <a:solidFill>
                <a:srgbClr val="DFC032"/>
              </a:solidFill>
              <a:latin typeface="Play"/>
              <a:ea typeface="Play"/>
              <a:cs typeface="Play"/>
              <a:sym typeface="Play"/>
            </a:endParaRPr>
          </a:p>
        </p:txBody>
      </p:sp>
      <p:pic>
        <p:nvPicPr>
          <p:cNvPr id="122" name="Google Shape;122;p19"/>
          <p:cNvPicPr preferRelativeResize="0"/>
          <p:nvPr/>
        </p:nvPicPr>
        <p:blipFill>
          <a:blip r:embed="rId3">
            <a:alphaModFix/>
          </a:blip>
          <a:stretch>
            <a:fillRect/>
          </a:stretch>
        </p:blipFill>
        <p:spPr>
          <a:xfrm>
            <a:off x="298725" y="-10400"/>
            <a:ext cx="1156951" cy="1156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128" name="Google Shape;128;p2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64705"/>
              <a:buFont typeface="Arial"/>
              <a:buNone/>
            </a:pPr>
            <a:r>
              <a:rPr b="1" lang="en" sz="1700">
                <a:solidFill>
                  <a:srgbClr val="DFC032"/>
                </a:solidFill>
                <a:latin typeface="Play"/>
                <a:ea typeface="Play"/>
                <a:cs typeface="Play"/>
                <a:sym typeface="Play"/>
              </a:rPr>
              <a:t>RF</a:t>
            </a:r>
            <a:r>
              <a:rPr b="1" lang="en" sz="1700">
                <a:solidFill>
                  <a:srgbClr val="DFC032"/>
                </a:solidFill>
                <a:latin typeface="Play"/>
                <a:ea typeface="Play"/>
                <a:cs typeface="Play"/>
                <a:sym typeface="Play"/>
              </a:rPr>
              <a:t> - Target Triangulation &amp; Tracking</a:t>
            </a:r>
            <a:endParaRPr b="1" sz="1700">
              <a:solidFill>
                <a:srgbClr val="DFC032"/>
              </a:solidFill>
              <a:latin typeface="Play"/>
              <a:ea typeface="Play"/>
              <a:cs typeface="Play"/>
              <a:sym typeface="Play"/>
            </a:endParaRPr>
          </a:p>
          <a:p>
            <a:pPr indent="0" lvl="0" marL="0" rtl="0" algn="ctr">
              <a:lnSpc>
                <a:spcPct val="115000"/>
              </a:lnSpc>
              <a:spcBef>
                <a:spcPts val="400"/>
              </a:spcBef>
              <a:spcAft>
                <a:spcPts val="400"/>
              </a:spcAft>
              <a:buClr>
                <a:schemeClr val="dk1"/>
              </a:buClr>
              <a:buSzPct val="84615"/>
              <a:buFont typeface="Arial"/>
              <a:buNone/>
            </a:pPr>
            <a:r>
              <a:rPr b="1" lang="en" sz="1300">
                <a:solidFill>
                  <a:srgbClr val="DFC032"/>
                </a:solidFill>
                <a:latin typeface="Play"/>
                <a:ea typeface="Play"/>
                <a:cs typeface="Play"/>
                <a:sym typeface="Play"/>
              </a:rPr>
              <a:t>Precision Detection and Classification</a:t>
            </a:r>
            <a:endParaRPr>
              <a:solidFill>
                <a:srgbClr val="DFC032"/>
              </a:solidFill>
              <a:latin typeface="Play"/>
              <a:ea typeface="Play"/>
              <a:cs typeface="Play"/>
              <a:sym typeface="Play"/>
            </a:endParaRPr>
          </a:p>
        </p:txBody>
      </p:sp>
      <p:sp>
        <p:nvSpPr>
          <p:cNvPr id="129" name="Google Shape;129;p20"/>
          <p:cNvSpPr txBox="1"/>
          <p:nvPr/>
        </p:nvSpPr>
        <p:spPr>
          <a:xfrm>
            <a:off x="0" y="828550"/>
            <a:ext cx="9144000" cy="21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1200">
              <a:solidFill>
                <a:srgbClr val="DFC032"/>
              </a:solidFill>
              <a:latin typeface="Play"/>
              <a:ea typeface="Play"/>
              <a:cs typeface="Play"/>
              <a:sym typeface="Play"/>
            </a:endParaRPr>
          </a:p>
          <a:p>
            <a:pPr indent="0" lvl="0" marL="0" rtl="0" algn="l">
              <a:lnSpc>
                <a:spcPct val="115000"/>
              </a:lnSpc>
              <a:spcBef>
                <a:spcPts val="400"/>
              </a:spcBef>
              <a:spcAft>
                <a:spcPts val="0"/>
              </a:spcAft>
              <a:buNone/>
            </a:pPr>
            <a:r>
              <a:rPr lang="en" sz="1250">
                <a:solidFill>
                  <a:srgbClr val="DFC032"/>
                </a:solidFill>
                <a:latin typeface="Play"/>
                <a:ea typeface="Play"/>
                <a:cs typeface="Play"/>
                <a:sym typeface="Play"/>
              </a:rPr>
              <a:t>The CV model performs multi-class classification and robust tracking to differentiate legitimate airborne objects from potential threats, ensuring minimal false positives.</a:t>
            </a:r>
            <a:endParaRPr sz="1250">
              <a:solidFill>
                <a:srgbClr val="DFC032"/>
              </a:solidFill>
              <a:latin typeface="Play"/>
              <a:ea typeface="Play"/>
              <a:cs typeface="Play"/>
              <a:sym typeface="Play"/>
            </a:endParaRPr>
          </a:p>
          <a:p>
            <a:pPr indent="0" lvl="0" marL="0" rtl="0" algn="l">
              <a:lnSpc>
                <a:spcPct val="115000"/>
              </a:lnSpc>
              <a:spcBef>
                <a:spcPts val="0"/>
              </a:spcBef>
              <a:spcAft>
                <a:spcPts val="0"/>
              </a:spcAft>
              <a:buNone/>
            </a:pPr>
            <a:r>
              <a:t/>
            </a:r>
            <a:endParaRPr sz="1250">
              <a:solidFill>
                <a:srgbClr val="DFC032"/>
              </a:solidFill>
              <a:latin typeface="Play"/>
              <a:ea typeface="Play"/>
              <a:cs typeface="Play"/>
              <a:sym typeface="Play"/>
            </a:endParaRPr>
          </a:p>
          <a:p>
            <a:pPr indent="-307975" lvl="0" marL="457200" rtl="0" algn="l">
              <a:lnSpc>
                <a:spcPct val="115000"/>
              </a:lnSpc>
              <a:spcBef>
                <a:spcPts val="0"/>
              </a:spcBef>
              <a:spcAft>
                <a:spcPts val="0"/>
              </a:spcAft>
              <a:buClr>
                <a:srgbClr val="DFC032"/>
              </a:buClr>
              <a:buSzPts val="1250"/>
              <a:buFont typeface="Play"/>
              <a:buChar char="●"/>
            </a:pPr>
            <a:r>
              <a:rPr b="1" lang="en" sz="1250">
                <a:solidFill>
                  <a:srgbClr val="DFC032"/>
                </a:solidFill>
                <a:latin typeface="Play"/>
                <a:ea typeface="Play"/>
                <a:cs typeface="Play"/>
                <a:sym typeface="Play"/>
              </a:rPr>
              <a:t>Primary Identification:</a:t>
            </a:r>
            <a:endParaRPr b="1"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Potential UAV:</a:t>
            </a:r>
            <a:r>
              <a:rPr lang="en" sz="1250">
                <a:solidFill>
                  <a:srgbClr val="DFC032"/>
                </a:solidFill>
                <a:latin typeface="Play"/>
                <a:ea typeface="Play"/>
                <a:cs typeface="Play"/>
                <a:sym typeface="Play"/>
              </a:rPr>
              <a:t> Identified based on their RF communications, frequency band, and </a:t>
            </a:r>
            <a:r>
              <a:rPr lang="en" sz="1250">
                <a:solidFill>
                  <a:srgbClr val="DFC032"/>
                </a:solidFill>
                <a:latin typeface="Play"/>
                <a:ea typeface="Play"/>
                <a:cs typeface="Play"/>
                <a:sym typeface="Play"/>
              </a:rPr>
              <a:t>communication</a:t>
            </a:r>
            <a:r>
              <a:rPr lang="en" sz="1250">
                <a:solidFill>
                  <a:srgbClr val="DFC032"/>
                </a:solidFill>
                <a:latin typeface="Play"/>
                <a:ea typeface="Play"/>
                <a:cs typeface="Play"/>
                <a:sym typeface="Play"/>
              </a:rPr>
              <a:t> type</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Civilian</a:t>
            </a:r>
            <a:r>
              <a:rPr b="1" lang="en" sz="1250">
                <a:solidFill>
                  <a:srgbClr val="DFC032"/>
                </a:solidFill>
                <a:latin typeface="Play"/>
                <a:ea typeface="Play"/>
                <a:cs typeface="Play"/>
                <a:sym typeface="Play"/>
              </a:rPr>
              <a:t>:</a:t>
            </a:r>
            <a:r>
              <a:rPr lang="en" sz="1250">
                <a:solidFill>
                  <a:srgbClr val="DFC032"/>
                </a:solidFill>
                <a:latin typeface="Play"/>
                <a:ea typeface="Play"/>
                <a:cs typeface="Play"/>
                <a:sym typeface="Play"/>
              </a:rPr>
              <a:t> Identifies common frequencies associated with civilian and general RF noise</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Font typeface="Play"/>
              <a:buChar char="●"/>
            </a:pPr>
            <a:r>
              <a:rPr b="1" lang="en" sz="1250">
                <a:solidFill>
                  <a:srgbClr val="DFC032"/>
                </a:solidFill>
                <a:latin typeface="Play"/>
                <a:ea typeface="Play"/>
                <a:cs typeface="Play"/>
                <a:sym typeface="Play"/>
              </a:rPr>
              <a:t>Military</a:t>
            </a:r>
            <a:r>
              <a:rPr lang="en" sz="1250">
                <a:solidFill>
                  <a:srgbClr val="DFC032"/>
                </a:solidFill>
                <a:latin typeface="Play"/>
                <a:ea typeface="Play"/>
                <a:cs typeface="Play"/>
                <a:sym typeface="Play"/>
              </a:rPr>
              <a:t>: Identifies frequencies and </a:t>
            </a:r>
            <a:r>
              <a:rPr lang="en" sz="1250">
                <a:solidFill>
                  <a:srgbClr val="DFC032"/>
                </a:solidFill>
                <a:latin typeface="Play"/>
                <a:ea typeface="Play"/>
                <a:cs typeface="Play"/>
                <a:sym typeface="Play"/>
              </a:rPr>
              <a:t>behaviors</a:t>
            </a:r>
            <a:r>
              <a:rPr lang="en" sz="1250">
                <a:solidFill>
                  <a:srgbClr val="DFC032"/>
                </a:solidFill>
                <a:latin typeface="Play"/>
                <a:ea typeface="Play"/>
                <a:cs typeface="Play"/>
                <a:sym typeface="Play"/>
              </a:rPr>
              <a:t> commonly indicating military action</a:t>
            </a:r>
            <a:endParaRPr sz="1250">
              <a:solidFill>
                <a:srgbClr val="DFC032"/>
              </a:solidFill>
              <a:latin typeface="Play"/>
              <a:ea typeface="Play"/>
              <a:cs typeface="Play"/>
              <a:sym typeface="Play"/>
            </a:endParaRPr>
          </a:p>
          <a:p>
            <a:pPr indent="0" lvl="0" marL="0" rtl="0" algn="l">
              <a:lnSpc>
                <a:spcPct val="115000"/>
              </a:lnSpc>
              <a:spcBef>
                <a:spcPts val="0"/>
              </a:spcBef>
              <a:spcAft>
                <a:spcPts val="0"/>
              </a:spcAft>
              <a:buNone/>
            </a:pPr>
            <a:r>
              <a:t/>
            </a:r>
            <a:endParaRPr sz="1300">
              <a:solidFill>
                <a:srgbClr val="DFC032"/>
              </a:solidFill>
              <a:latin typeface="Play"/>
              <a:ea typeface="Play"/>
              <a:cs typeface="Play"/>
              <a:sym typeface="Play"/>
            </a:endParaRPr>
          </a:p>
        </p:txBody>
      </p:sp>
      <p:sp>
        <p:nvSpPr>
          <p:cNvPr id="130" name="Google Shape;130;p20"/>
          <p:cNvSpPr txBox="1"/>
          <p:nvPr/>
        </p:nvSpPr>
        <p:spPr>
          <a:xfrm>
            <a:off x="65850" y="2723350"/>
            <a:ext cx="9012300" cy="1328100"/>
          </a:xfrm>
          <a:prstGeom prst="rect">
            <a:avLst/>
          </a:prstGeom>
          <a:noFill/>
          <a:ln>
            <a:noFill/>
          </a:ln>
        </p:spPr>
        <p:txBody>
          <a:bodyPr anchorCtr="0" anchor="t" bIns="91425" lIns="91425" spcFirstLastPara="1" rIns="91425" wrap="square" tIns="91425">
            <a:noAutofit/>
          </a:bodyPr>
          <a:lstStyle/>
          <a:p>
            <a:pPr indent="-307975" lvl="0" marL="457200" rtl="0" algn="l">
              <a:lnSpc>
                <a:spcPct val="115000"/>
              </a:lnSpc>
              <a:spcBef>
                <a:spcPts val="0"/>
              </a:spcBef>
              <a:spcAft>
                <a:spcPts val="0"/>
              </a:spcAft>
              <a:buClr>
                <a:srgbClr val="DFC032"/>
              </a:buClr>
              <a:buSzPts val="1250"/>
              <a:buFont typeface="Play"/>
              <a:buChar char="●"/>
            </a:pPr>
            <a:r>
              <a:rPr b="1" lang="en" sz="1250">
                <a:solidFill>
                  <a:srgbClr val="DFC032"/>
                </a:solidFill>
                <a:latin typeface="Play"/>
                <a:ea typeface="Play"/>
                <a:cs typeface="Play"/>
                <a:sym typeface="Play"/>
              </a:rPr>
              <a:t>Tracking Capabilities:</a:t>
            </a:r>
            <a:endParaRPr b="1"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Persistent Awareness: </a:t>
            </a:r>
            <a:r>
              <a:rPr lang="en" sz="1250">
                <a:solidFill>
                  <a:srgbClr val="DFC032"/>
                </a:solidFill>
                <a:latin typeface="Play"/>
                <a:ea typeface="Play"/>
                <a:cs typeface="Play"/>
                <a:sym typeface="Play"/>
              </a:rPr>
              <a:t>Maintains awareness across the full RF spectrum regardless of weather</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Triangulation</a:t>
            </a:r>
            <a:r>
              <a:rPr b="1" lang="en" sz="1250">
                <a:solidFill>
                  <a:srgbClr val="DFC032"/>
                </a:solidFill>
                <a:latin typeface="Play"/>
                <a:ea typeface="Play"/>
                <a:cs typeface="Play"/>
                <a:sym typeface="Play"/>
              </a:rPr>
              <a:t>:</a:t>
            </a:r>
            <a:r>
              <a:rPr lang="en" sz="1250">
                <a:solidFill>
                  <a:srgbClr val="DFC032"/>
                </a:solidFill>
                <a:latin typeface="Play"/>
                <a:ea typeface="Play"/>
                <a:cs typeface="Play"/>
                <a:sym typeface="Play"/>
              </a:rPr>
              <a:t> Determines relative position based off delay in RF reception across communication arrays</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Trajectory Prediction: </a:t>
            </a:r>
            <a:r>
              <a:rPr lang="en" sz="1250">
                <a:solidFill>
                  <a:srgbClr val="DFC032"/>
                </a:solidFill>
                <a:latin typeface="Play"/>
                <a:ea typeface="Play"/>
                <a:cs typeface="Play"/>
                <a:sym typeface="Play"/>
              </a:rPr>
              <a:t>Predicts future path of the target based on shifts from triangulated data</a:t>
            </a:r>
            <a:endParaRPr sz="1800">
              <a:solidFill>
                <a:srgbClr val="DFC032"/>
              </a:solidFill>
              <a:latin typeface="Play"/>
              <a:ea typeface="Play"/>
              <a:cs typeface="Play"/>
              <a:sym typeface="Play"/>
            </a:endParaRPr>
          </a:p>
        </p:txBody>
      </p:sp>
      <p:sp>
        <p:nvSpPr>
          <p:cNvPr id="131" name="Google Shape;131;p20"/>
          <p:cNvSpPr txBox="1"/>
          <p:nvPr/>
        </p:nvSpPr>
        <p:spPr>
          <a:xfrm>
            <a:off x="0" y="3724800"/>
            <a:ext cx="8352600" cy="14835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rgbClr val="DFC032"/>
              </a:buClr>
              <a:buSzPts val="1250"/>
              <a:buFont typeface="Play"/>
              <a:buChar char="●"/>
            </a:pPr>
            <a:r>
              <a:rPr b="1" lang="en" sz="1250">
                <a:solidFill>
                  <a:srgbClr val="DFC032"/>
                </a:solidFill>
                <a:latin typeface="Play"/>
                <a:ea typeface="Play"/>
                <a:cs typeface="Play"/>
                <a:sym typeface="Play"/>
              </a:rPr>
              <a:t>Technology Foundation:</a:t>
            </a:r>
            <a:endParaRPr b="1"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Font typeface="Play"/>
              <a:buChar char="●"/>
            </a:pPr>
            <a:r>
              <a:rPr lang="en" sz="1250">
                <a:solidFill>
                  <a:srgbClr val="DFC032"/>
                </a:solidFill>
                <a:latin typeface="Play"/>
                <a:ea typeface="Play"/>
                <a:cs typeface="Play"/>
                <a:sym typeface="Play"/>
              </a:rPr>
              <a:t>High tech </a:t>
            </a:r>
            <a:r>
              <a:rPr lang="en" sz="1250">
                <a:solidFill>
                  <a:srgbClr val="DFC032"/>
                </a:solidFill>
                <a:latin typeface="Play"/>
                <a:ea typeface="Play"/>
                <a:cs typeface="Play"/>
                <a:sym typeface="Play"/>
              </a:rPr>
              <a:t>readiness</a:t>
            </a:r>
            <a:r>
              <a:rPr lang="en" sz="1250">
                <a:solidFill>
                  <a:srgbClr val="DFC032"/>
                </a:solidFill>
                <a:latin typeface="Play"/>
                <a:ea typeface="Play"/>
                <a:cs typeface="Play"/>
                <a:sym typeface="Play"/>
              </a:rPr>
              <a:t> level, utilizing state of the art antenna arrays and a wide range of options for RF  </a:t>
            </a:r>
            <a:r>
              <a:rPr lang="en" sz="1250">
                <a:solidFill>
                  <a:srgbClr val="DFC032"/>
                </a:solidFill>
                <a:latin typeface="Play"/>
                <a:ea typeface="Play"/>
                <a:cs typeface="Play"/>
                <a:sym typeface="Play"/>
              </a:rPr>
              <a:t>receivers</a:t>
            </a:r>
            <a:r>
              <a:rPr lang="en" sz="1250">
                <a:solidFill>
                  <a:srgbClr val="DFC032"/>
                </a:solidFill>
                <a:latin typeface="Play"/>
                <a:ea typeface="Play"/>
                <a:cs typeface="Play"/>
                <a:sym typeface="Play"/>
              </a:rPr>
              <a:t>. </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Font typeface="Play"/>
              <a:buChar char="●"/>
            </a:pPr>
            <a:r>
              <a:rPr lang="en" sz="1250">
                <a:solidFill>
                  <a:srgbClr val="DFC032"/>
                </a:solidFill>
                <a:latin typeface="Play"/>
                <a:ea typeface="Play"/>
                <a:cs typeface="Play"/>
                <a:sym typeface="Play"/>
              </a:rPr>
              <a:t>Employs established noise filtration algorithms and triangulation techniques like Time Difference of Arrival (TDoA) and Angle of Arrival (AoA).</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Font typeface="Play"/>
              <a:buChar char="●"/>
            </a:pPr>
            <a:r>
              <a:rPr lang="en" sz="1250">
                <a:solidFill>
                  <a:srgbClr val="DFC032"/>
                </a:solidFill>
                <a:latin typeface="Play"/>
                <a:ea typeface="Play"/>
                <a:cs typeface="Play"/>
                <a:sym typeface="Play"/>
              </a:rPr>
              <a:t>Leverages efficient software defined radio technology for portability and efficiency</a:t>
            </a:r>
            <a:endParaRPr sz="1800">
              <a:solidFill>
                <a:srgbClr val="DFC032"/>
              </a:solidFill>
              <a:latin typeface="Play"/>
              <a:ea typeface="Play"/>
              <a:cs typeface="Play"/>
              <a:sym typeface="Play"/>
            </a:endParaRPr>
          </a:p>
        </p:txBody>
      </p:sp>
      <p:pic>
        <p:nvPicPr>
          <p:cNvPr id="132" name="Google Shape;132;p20"/>
          <p:cNvPicPr preferRelativeResize="0"/>
          <p:nvPr/>
        </p:nvPicPr>
        <p:blipFill>
          <a:blip r:embed="rId3">
            <a:alphaModFix/>
          </a:blip>
          <a:stretch>
            <a:fillRect/>
          </a:stretch>
        </p:blipFill>
        <p:spPr>
          <a:xfrm>
            <a:off x="298725" y="-10400"/>
            <a:ext cx="1156951" cy="1156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p:nvPr/>
        </p:nvSpPr>
        <p:spPr>
          <a:xfrm>
            <a:off x="2700" y="-4475"/>
            <a:ext cx="9144000" cy="114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138" name="Google Shape;138;p2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64705"/>
              <a:buFont typeface="Arial"/>
              <a:buNone/>
            </a:pPr>
            <a:r>
              <a:rPr b="1" lang="en" sz="1700">
                <a:solidFill>
                  <a:srgbClr val="DFC032"/>
                </a:solidFill>
                <a:latin typeface="Play"/>
                <a:ea typeface="Play"/>
                <a:cs typeface="Play"/>
                <a:sym typeface="Play"/>
              </a:rPr>
              <a:t>RF</a:t>
            </a:r>
            <a:r>
              <a:rPr b="1" lang="en" sz="1700">
                <a:solidFill>
                  <a:srgbClr val="DFC032"/>
                </a:solidFill>
                <a:latin typeface="Play"/>
                <a:ea typeface="Play"/>
                <a:cs typeface="Play"/>
                <a:sym typeface="Play"/>
              </a:rPr>
              <a:t> - Spectrum Analysis and Pattern of Life</a:t>
            </a:r>
            <a:endParaRPr b="1" sz="1700">
              <a:solidFill>
                <a:srgbClr val="DFC032"/>
              </a:solidFill>
              <a:latin typeface="Play"/>
              <a:ea typeface="Play"/>
              <a:cs typeface="Play"/>
              <a:sym typeface="Play"/>
            </a:endParaRPr>
          </a:p>
          <a:p>
            <a:pPr indent="0" lvl="0" marL="0" rtl="0" algn="ctr">
              <a:lnSpc>
                <a:spcPct val="115000"/>
              </a:lnSpc>
              <a:spcBef>
                <a:spcPts val="400"/>
              </a:spcBef>
              <a:spcAft>
                <a:spcPts val="400"/>
              </a:spcAft>
              <a:buClr>
                <a:schemeClr val="dk1"/>
              </a:buClr>
              <a:buSzPct val="84615"/>
              <a:buFont typeface="Arial"/>
              <a:buNone/>
            </a:pPr>
            <a:r>
              <a:rPr b="1" lang="en" sz="1300">
                <a:solidFill>
                  <a:srgbClr val="DFC032"/>
                </a:solidFill>
                <a:latin typeface="Play"/>
                <a:ea typeface="Play"/>
                <a:cs typeface="Play"/>
                <a:sym typeface="Play"/>
              </a:rPr>
              <a:t>Situational Awareness and Anomaly Detection</a:t>
            </a:r>
            <a:endParaRPr>
              <a:solidFill>
                <a:srgbClr val="DFC032"/>
              </a:solidFill>
              <a:latin typeface="Play"/>
              <a:ea typeface="Play"/>
              <a:cs typeface="Play"/>
              <a:sym typeface="Play"/>
            </a:endParaRPr>
          </a:p>
        </p:txBody>
      </p:sp>
      <p:sp>
        <p:nvSpPr>
          <p:cNvPr id="139" name="Google Shape;139;p21"/>
          <p:cNvSpPr txBox="1"/>
          <p:nvPr/>
        </p:nvSpPr>
        <p:spPr>
          <a:xfrm>
            <a:off x="0" y="828550"/>
            <a:ext cx="9144000" cy="1747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1200">
              <a:solidFill>
                <a:srgbClr val="DFC032"/>
              </a:solidFill>
              <a:latin typeface="Play"/>
              <a:ea typeface="Play"/>
              <a:cs typeface="Play"/>
              <a:sym typeface="Play"/>
            </a:endParaRPr>
          </a:p>
          <a:p>
            <a:pPr indent="0" lvl="0" marL="0" rtl="0" algn="l">
              <a:lnSpc>
                <a:spcPct val="115000"/>
              </a:lnSpc>
              <a:spcBef>
                <a:spcPts val="400"/>
              </a:spcBef>
              <a:spcAft>
                <a:spcPts val="0"/>
              </a:spcAft>
              <a:buNone/>
            </a:pPr>
            <a:r>
              <a:rPr lang="en" sz="1250">
                <a:solidFill>
                  <a:srgbClr val="DFC032"/>
                </a:solidFill>
                <a:latin typeface="Play"/>
                <a:ea typeface="Play"/>
                <a:cs typeface="Play"/>
                <a:sym typeface="Play"/>
              </a:rPr>
              <a:t>The CV model performs multi-class classification and robust tracking to differentiate legitimate airborne objects from potential threats, ensuring minimal false positives.</a:t>
            </a:r>
            <a:endParaRPr sz="1250">
              <a:solidFill>
                <a:srgbClr val="DFC032"/>
              </a:solidFill>
              <a:latin typeface="Play"/>
              <a:ea typeface="Play"/>
              <a:cs typeface="Play"/>
              <a:sym typeface="Play"/>
            </a:endParaRPr>
          </a:p>
          <a:p>
            <a:pPr indent="0" lvl="0" marL="0" rtl="0" algn="l">
              <a:lnSpc>
                <a:spcPct val="115000"/>
              </a:lnSpc>
              <a:spcBef>
                <a:spcPts val="0"/>
              </a:spcBef>
              <a:spcAft>
                <a:spcPts val="0"/>
              </a:spcAft>
              <a:buNone/>
            </a:pPr>
            <a:r>
              <a:t/>
            </a:r>
            <a:endParaRPr sz="1250">
              <a:solidFill>
                <a:srgbClr val="DFC032"/>
              </a:solidFill>
              <a:latin typeface="Play"/>
              <a:ea typeface="Play"/>
              <a:cs typeface="Play"/>
              <a:sym typeface="Play"/>
            </a:endParaRPr>
          </a:p>
          <a:p>
            <a:pPr indent="-307975" lvl="0" marL="457200" rtl="0" algn="l">
              <a:lnSpc>
                <a:spcPct val="115000"/>
              </a:lnSpc>
              <a:spcBef>
                <a:spcPts val="0"/>
              </a:spcBef>
              <a:spcAft>
                <a:spcPts val="0"/>
              </a:spcAft>
              <a:buClr>
                <a:srgbClr val="DFC032"/>
              </a:buClr>
              <a:buSzPts val="1250"/>
              <a:buFont typeface="Play"/>
              <a:buChar char="●"/>
            </a:pPr>
            <a:r>
              <a:rPr b="1" lang="en" sz="1250">
                <a:solidFill>
                  <a:srgbClr val="DFC032"/>
                </a:solidFill>
                <a:latin typeface="Play"/>
                <a:ea typeface="Play"/>
                <a:cs typeface="Play"/>
                <a:sym typeface="Play"/>
              </a:rPr>
              <a:t>Pattern of Life</a:t>
            </a:r>
            <a:r>
              <a:rPr b="1" lang="en" sz="1250">
                <a:solidFill>
                  <a:srgbClr val="DFC032"/>
                </a:solidFill>
                <a:latin typeface="Play"/>
                <a:ea typeface="Play"/>
                <a:cs typeface="Play"/>
                <a:sym typeface="Play"/>
              </a:rPr>
              <a:t>:</a:t>
            </a:r>
            <a:endParaRPr b="1"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Anomaly Detection: </a:t>
            </a:r>
            <a:r>
              <a:rPr lang="en" sz="1250">
                <a:solidFill>
                  <a:srgbClr val="DFC032"/>
                </a:solidFill>
                <a:latin typeface="Play"/>
                <a:ea typeface="Play"/>
                <a:cs typeface="Play"/>
                <a:sym typeface="Play"/>
              </a:rPr>
              <a:t>Identifies typical </a:t>
            </a:r>
            <a:r>
              <a:rPr lang="en" sz="1250">
                <a:solidFill>
                  <a:srgbClr val="DFC032"/>
                </a:solidFill>
                <a:latin typeface="Play"/>
                <a:ea typeface="Play"/>
                <a:cs typeface="Play"/>
                <a:sym typeface="Play"/>
              </a:rPr>
              <a:t>behaviors,</a:t>
            </a:r>
            <a:r>
              <a:rPr lang="en" sz="1250">
                <a:solidFill>
                  <a:srgbClr val="DFC032"/>
                </a:solidFill>
                <a:latin typeface="Play"/>
                <a:ea typeface="Play"/>
                <a:cs typeface="Play"/>
                <a:sym typeface="Play"/>
              </a:rPr>
              <a:t> allowing for detection of non standard transmissions</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Noise Filtration: </a:t>
            </a:r>
            <a:r>
              <a:rPr lang="en" sz="1250">
                <a:solidFill>
                  <a:srgbClr val="DFC032"/>
                </a:solidFill>
                <a:latin typeface="Play"/>
                <a:ea typeface="Play"/>
                <a:cs typeface="Play"/>
                <a:sym typeface="Play"/>
              </a:rPr>
              <a:t>Filtration</a:t>
            </a:r>
            <a:r>
              <a:rPr lang="en" sz="1250">
                <a:solidFill>
                  <a:srgbClr val="DFC032"/>
                </a:solidFill>
                <a:latin typeface="Play"/>
                <a:ea typeface="Play"/>
                <a:cs typeface="Play"/>
                <a:sym typeface="Play"/>
              </a:rPr>
              <a:t> of white noise and benign signals to focus on adversarial action</a:t>
            </a:r>
            <a:endParaRPr sz="1300">
              <a:solidFill>
                <a:srgbClr val="DFC032"/>
              </a:solidFill>
              <a:latin typeface="Play"/>
              <a:ea typeface="Play"/>
              <a:cs typeface="Play"/>
              <a:sym typeface="Play"/>
            </a:endParaRPr>
          </a:p>
        </p:txBody>
      </p:sp>
      <p:sp>
        <p:nvSpPr>
          <p:cNvPr id="140" name="Google Shape;140;p21"/>
          <p:cNvSpPr txBox="1"/>
          <p:nvPr/>
        </p:nvSpPr>
        <p:spPr>
          <a:xfrm>
            <a:off x="0" y="2473875"/>
            <a:ext cx="9012300" cy="1328100"/>
          </a:xfrm>
          <a:prstGeom prst="rect">
            <a:avLst/>
          </a:prstGeom>
          <a:noFill/>
          <a:ln>
            <a:noFill/>
          </a:ln>
        </p:spPr>
        <p:txBody>
          <a:bodyPr anchorCtr="0" anchor="t" bIns="91425" lIns="91425" spcFirstLastPara="1" rIns="91425" wrap="square" tIns="91425">
            <a:noAutofit/>
          </a:bodyPr>
          <a:lstStyle/>
          <a:p>
            <a:pPr indent="-307975" lvl="0" marL="457200" rtl="0" algn="l">
              <a:lnSpc>
                <a:spcPct val="115000"/>
              </a:lnSpc>
              <a:spcBef>
                <a:spcPts val="0"/>
              </a:spcBef>
              <a:spcAft>
                <a:spcPts val="0"/>
              </a:spcAft>
              <a:buClr>
                <a:srgbClr val="DFC032"/>
              </a:buClr>
              <a:buSzPts val="1250"/>
              <a:buFont typeface="Play"/>
              <a:buChar char="●"/>
            </a:pPr>
            <a:r>
              <a:rPr b="1" lang="en" sz="1250">
                <a:solidFill>
                  <a:srgbClr val="DFC032"/>
                </a:solidFill>
                <a:latin typeface="Play"/>
                <a:ea typeface="Play"/>
                <a:cs typeface="Play"/>
                <a:sym typeface="Play"/>
              </a:rPr>
              <a:t>Operational Awareness</a:t>
            </a:r>
            <a:r>
              <a:rPr b="1" lang="en" sz="1250">
                <a:solidFill>
                  <a:srgbClr val="DFC032"/>
                </a:solidFill>
                <a:latin typeface="Play"/>
                <a:ea typeface="Play"/>
                <a:cs typeface="Play"/>
                <a:sym typeface="Play"/>
              </a:rPr>
              <a:t>:</a:t>
            </a:r>
            <a:endParaRPr b="1"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Long Term Intelligence: </a:t>
            </a:r>
            <a:r>
              <a:rPr lang="en" sz="1250">
                <a:solidFill>
                  <a:srgbClr val="DFC032"/>
                </a:solidFill>
                <a:latin typeface="Play"/>
                <a:ea typeface="Play"/>
                <a:cs typeface="Play"/>
                <a:sym typeface="Play"/>
              </a:rPr>
              <a:t>Maintains awareness of communications both hostile and benign across a wide range</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Signal Analysis</a:t>
            </a:r>
            <a:r>
              <a:rPr b="1" lang="en" sz="1250">
                <a:solidFill>
                  <a:srgbClr val="DFC032"/>
                </a:solidFill>
                <a:latin typeface="Play"/>
                <a:ea typeface="Play"/>
                <a:cs typeface="Play"/>
                <a:sym typeface="Play"/>
              </a:rPr>
              <a:t>:</a:t>
            </a:r>
            <a:r>
              <a:rPr lang="en" sz="1250">
                <a:solidFill>
                  <a:srgbClr val="DFC032"/>
                </a:solidFill>
                <a:latin typeface="Play"/>
                <a:ea typeface="Play"/>
                <a:cs typeface="Play"/>
                <a:sym typeface="Play"/>
              </a:rPr>
              <a:t> Determines risk and use case based off burst signatures, indicators of channel hopping, encryption, all of which are visible across the RF Spectrum</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Char char="●"/>
            </a:pPr>
            <a:r>
              <a:rPr b="1" lang="en" sz="1250">
                <a:solidFill>
                  <a:srgbClr val="DFC032"/>
                </a:solidFill>
                <a:latin typeface="Play"/>
                <a:ea typeface="Play"/>
                <a:cs typeface="Play"/>
                <a:sym typeface="Play"/>
              </a:rPr>
              <a:t>Full Spectrum</a:t>
            </a:r>
            <a:r>
              <a:rPr b="1" lang="en" sz="1250">
                <a:solidFill>
                  <a:srgbClr val="DFC032"/>
                </a:solidFill>
                <a:latin typeface="Play"/>
                <a:ea typeface="Play"/>
                <a:cs typeface="Play"/>
                <a:sym typeface="Play"/>
              </a:rPr>
              <a:t>: </a:t>
            </a:r>
            <a:r>
              <a:rPr lang="en" sz="1250">
                <a:solidFill>
                  <a:srgbClr val="DFC032"/>
                </a:solidFill>
                <a:latin typeface="Play"/>
                <a:ea typeface="Play"/>
                <a:cs typeface="Play"/>
                <a:sym typeface="Play"/>
              </a:rPr>
              <a:t>Counters frequency hopping and </a:t>
            </a:r>
            <a:r>
              <a:rPr lang="en" sz="1250">
                <a:solidFill>
                  <a:srgbClr val="DFC032"/>
                </a:solidFill>
                <a:latin typeface="Play"/>
                <a:ea typeface="Play"/>
                <a:cs typeface="Play"/>
                <a:sym typeface="Play"/>
              </a:rPr>
              <a:t>counterintelligence</a:t>
            </a:r>
            <a:r>
              <a:rPr lang="en" sz="1250">
                <a:solidFill>
                  <a:srgbClr val="DFC032"/>
                </a:solidFill>
                <a:latin typeface="Play"/>
                <a:ea typeface="Play"/>
                <a:cs typeface="Play"/>
                <a:sym typeface="Play"/>
              </a:rPr>
              <a:t> efforts by </a:t>
            </a:r>
            <a:r>
              <a:rPr lang="en" sz="1250">
                <a:solidFill>
                  <a:srgbClr val="DFC032"/>
                </a:solidFill>
                <a:latin typeface="Play"/>
                <a:ea typeface="Play"/>
                <a:cs typeface="Play"/>
                <a:sym typeface="Play"/>
              </a:rPr>
              <a:t>identifying</a:t>
            </a:r>
            <a:r>
              <a:rPr lang="en" sz="1250">
                <a:solidFill>
                  <a:srgbClr val="DFC032"/>
                </a:solidFill>
                <a:latin typeface="Play"/>
                <a:ea typeface="Play"/>
                <a:cs typeface="Play"/>
                <a:sym typeface="Play"/>
              </a:rPr>
              <a:t> patterns moving in synch across the spectrum. </a:t>
            </a:r>
            <a:endParaRPr sz="1800">
              <a:solidFill>
                <a:srgbClr val="DFC032"/>
              </a:solidFill>
              <a:latin typeface="Play"/>
              <a:ea typeface="Play"/>
              <a:cs typeface="Play"/>
              <a:sym typeface="Play"/>
            </a:endParaRPr>
          </a:p>
        </p:txBody>
      </p:sp>
      <p:sp>
        <p:nvSpPr>
          <p:cNvPr id="141" name="Google Shape;141;p21"/>
          <p:cNvSpPr txBox="1"/>
          <p:nvPr/>
        </p:nvSpPr>
        <p:spPr>
          <a:xfrm>
            <a:off x="0" y="3724800"/>
            <a:ext cx="8352600" cy="12621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rgbClr val="DFC032"/>
              </a:buClr>
              <a:buSzPts val="1250"/>
              <a:buFont typeface="Play"/>
              <a:buChar char="●"/>
            </a:pPr>
            <a:r>
              <a:rPr b="1" lang="en" sz="1250">
                <a:solidFill>
                  <a:srgbClr val="DFC032"/>
                </a:solidFill>
                <a:latin typeface="Play"/>
                <a:ea typeface="Play"/>
                <a:cs typeface="Play"/>
                <a:sym typeface="Play"/>
              </a:rPr>
              <a:t>Resilient</a:t>
            </a:r>
            <a:r>
              <a:rPr b="1" lang="en" sz="1250">
                <a:solidFill>
                  <a:srgbClr val="DFC032"/>
                </a:solidFill>
                <a:latin typeface="Play"/>
                <a:ea typeface="Play"/>
                <a:cs typeface="Play"/>
                <a:sym typeface="Play"/>
              </a:rPr>
              <a:t>:</a:t>
            </a:r>
            <a:endParaRPr b="1"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Font typeface="Play"/>
              <a:buChar char="●"/>
            </a:pPr>
            <a:r>
              <a:rPr lang="en" sz="1250">
                <a:solidFill>
                  <a:srgbClr val="DFC032"/>
                </a:solidFill>
                <a:latin typeface="Play"/>
                <a:ea typeface="Play"/>
                <a:cs typeface="Play"/>
                <a:sym typeface="Play"/>
              </a:rPr>
              <a:t>Adversarial jamming efforts deny the adversary use of the same frequency bands</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Font typeface="Play"/>
              <a:buChar char="●"/>
            </a:pPr>
            <a:r>
              <a:rPr lang="en" sz="1250">
                <a:solidFill>
                  <a:srgbClr val="DFC032"/>
                </a:solidFill>
                <a:latin typeface="Play"/>
                <a:ea typeface="Play"/>
                <a:cs typeface="Play"/>
                <a:sym typeface="Play"/>
              </a:rPr>
              <a:t>Detects jamming attempts based off </a:t>
            </a:r>
            <a:r>
              <a:rPr lang="en" sz="1250">
                <a:solidFill>
                  <a:srgbClr val="DFC032"/>
                </a:solidFill>
                <a:latin typeface="Play"/>
                <a:ea typeface="Play"/>
                <a:cs typeface="Play"/>
                <a:sym typeface="Play"/>
              </a:rPr>
              <a:t>anomalous</a:t>
            </a:r>
            <a:r>
              <a:rPr lang="en" sz="1250">
                <a:solidFill>
                  <a:srgbClr val="DFC032"/>
                </a:solidFill>
                <a:latin typeface="Play"/>
                <a:ea typeface="Play"/>
                <a:cs typeface="Play"/>
                <a:sym typeface="Play"/>
              </a:rPr>
              <a:t> RF patterns</a:t>
            </a:r>
            <a:endParaRPr sz="1250">
              <a:solidFill>
                <a:srgbClr val="DFC032"/>
              </a:solidFill>
              <a:latin typeface="Play"/>
              <a:ea typeface="Play"/>
              <a:cs typeface="Play"/>
              <a:sym typeface="Play"/>
            </a:endParaRPr>
          </a:p>
          <a:p>
            <a:pPr indent="-307975" lvl="0" marL="914400" rtl="0" algn="l">
              <a:lnSpc>
                <a:spcPct val="115000"/>
              </a:lnSpc>
              <a:spcBef>
                <a:spcPts val="0"/>
              </a:spcBef>
              <a:spcAft>
                <a:spcPts val="0"/>
              </a:spcAft>
              <a:buClr>
                <a:srgbClr val="DFC032"/>
              </a:buClr>
              <a:buSzPts val="1250"/>
              <a:buFont typeface="Play"/>
              <a:buChar char="●"/>
            </a:pPr>
            <a:r>
              <a:rPr lang="en" sz="1250">
                <a:solidFill>
                  <a:srgbClr val="DFC032"/>
                </a:solidFill>
                <a:latin typeface="Play"/>
                <a:ea typeface="Play"/>
                <a:cs typeface="Play"/>
                <a:sym typeface="Play"/>
              </a:rPr>
              <a:t>Leverages algorithms like Relativistic Average Generative Adversarial Networks (RaGAN) to filter out noise and adversarial jamming efforts.</a:t>
            </a:r>
            <a:endParaRPr sz="1800">
              <a:solidFill>
                <a:srgbClr val="DFC032"/>
              </a:solidFill>
              <a:latin typeface="Play"/>
              <a:ea typeface="Play"/>
              <a:cs typeface="Play"/>
              <a:sym typeface="Play"/>
            </a:endParaRPr>
          </a:p>
        </p:txBody>
      </p:sp>
      <p:pic>
        <p:nvPicPr>
          <p:cNvPr id="142" name="Google Shape;142;p21"/>
          <p:cNvPicPr preferRelativeResize="0"/>
          <p:nvPr/>
        </p:nvPicPr>
        <p:blipFill>
          <a:blip r:embed="rId3">
            <a:alphaModFix/>
          </a:blip>
          <a:stretch>
            <a:fillRect/>
          </a:stretch>
        </p:blipFill>
        <p:spPr>
          <a:xfrm>
            <a:off x="298725" y="-10400"/>
            <a:ext cx="1156951" cy="1156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